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8" r:id="rId2"/>
    <p:sldId id="260" r:id="rId3"/>
    <p:sldId id="288" r:id="rId4"/>
    <p:sldId id="271" r:id="rId5"/>
    <p:sldId id="261" r:id="rId6"/>
    <p:sldId id="312" r:id="rId7"/>
    <p:sldId id="272" r:id="rId8"/>
    <p:sldId id="289" r:id="rId9"/>
    <p:sldId id="284" r:id="rId10"/>
    <p:sldId id="294" r:id="rId11"/>
    <p:sldId id="290" r:id="rId12"/>
    <p:sldId id="291" r:id="rId13"/>
    <p:sldId id="299" r:id="rId14"/>
    <p:sldId id="285" r:id="rId15"/>
    <p:sldId id="295" r:id="rId16"/>
    <p:sldId id="273" r:id="rId17"/>
    <p:sldId id="281" r:id="rId18"/>
    <p:sldId id="274" r:id="rId19"/>
    <p:sldId id="278" r:id="rId20"/>
    <p:sldId id="296" r:id="rId21"/>
    <p:sldId id="303" r:id="rId22"/>
    <p:sldId id="314" r:id="rId23"/>
    <p:sldId id="313" r:id="rId24"/>
    <p:sldId id="304" r:id="rId25"/>
    <p:sldId id="286" r:id="rId26"/>
    <p:sldId id="311" r:id="rId27"/>
    <p:sldId id="316" r:id="rId28"/>
    <p:sldId id="276" r:id="rId29"/>
    <p:sldId id="308" r:id="rId30"/>
    <p:sldId id="306" r:id="rId31"/>
    <p:sldId id="307" r:id="rId32"/>
    <p:sldId id="319" r:id="rId33"/>
    <p:sldId id="315" r:id="rId34"/>
    <p:sldId id="305" r:id="rId35"/>
    <p:sldId id="277" r:id="rId36"/>
    <p:sldId id="321" r:id="rId37"/>
    <p:sldId id="283" r:id="rId38"/>
    <p:sldId id="300" r:id="rId39"/>
    <p:sldId id="297" r:id="rId40"/>
    <p:sldId id="298" r:id="rId41"/>
    <p:sldId id="282" r:id="rId42"/>
  </p:sldIdLst>
  <p:sldSz cx="18288000" cy="10287000"/>
  <p:notesSz cx="6858000" cy="9144000"/>
  <p:embeddedFontLst>
    <p:embeddedFont>
      <p:font typeface="Calibri" panose="020F0502020204030204" pitchFamily="34" charset="0"/>
      <p:regular r:id="rId44"/>
      <p:bold r:id="rId45"/>
      <p:italic r:id="rId46"/>
      <p:boldItalic r:id="rId47"/>
    </p:embeddedFont>
    <p:embeddedFont>
      <p:font typeface="Cooper Hewitt" pitchFamily="2" charset="77"/>
      <p:regular r:id="rId48"/>
      <p:bold r:id="rId48"/>
    </p:embeddedFont>
    <p:embeddedFont>
      <p:font typeface="Cooper Hewitt Heavy" pitchFamily="2" charset="77"/>
      <p:regular r:id="rId48"/>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3BA"/>
    <a:srgbClr val="FFD9EC"/>
    <a:srgbClr val="FC56AB"/>
    <a:srgbClr val="FA897B"/>
    <a:srgbClr val="FDDFDA"/>
    <a:srgbClr val="B251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91" autoAdjust="0"/>
    <p:restoredTop sz="94374" autoAdjust="0"/>
  </p:normalViewPr>
  <p:slideViewPr>
    <p:cSldViewPr>
      <p:cViewPr>
        <p:scale>
          <a:sx n="23" d="100"/>
          <a:sy n="23" d="100"/>
        </p:scale>
        <p:origin x="1880" y="1640"/>
      </p:cViewPr>
      <p:guideLst>
        <p:guide orient="horz" pos="2160"/>
        <p:guide pos="2880"/>
      </p:guideLst>
    </p:cSldViewPr>
  </p:slideViewPr>
  <p:outlineViewPr>
    <p:cViewPr>
      <p:scale>
        <a:sx n="33" d="100"/>
        <a:sy n="33" d="100"/>
      </p:scale>
      <p:origin x="0" y="0"/>
    </p:cViewPr>
  </p:outlineViewPr>
  <p:notesTextViewPr>
    <p:cViewPr>
      <p:scale>
        <a:sx n="60" d="100"/>
        <a:sy n="6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NUL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ES"/>
        </a:p>
      </c:txPr>
    </c:title>
    <c:autoTitleDeleted val="0"/>
    <c:plotArea>
      <c:layout/>
      <c:pieChart>
        <c:varyColors val="1"/>
        <c:ser>
          <c:idx val="0"/>
          <c:order val="0"/>
          <c:tx>
            <c:strRef>
              <c:f>Sheet1!$B$1</c:f>
              <c:strCache>
                <c:ptCount val="1"/>
                <c:pt idx="0">
                  <c:v>Deaths by gender</c:v>
                </c:pt>
              </c:strCache>
            </c:strRef>
          </c:tx>
          <c:spPr>
            <a:solidFill>
              <a:schemeClr val="accent2">
                <a:lumMod val="40000"/>
                <a:lumOff val="60000"/>
              </a:schemeClr>
            </a:solidFill>
          </c:spPr>
          <c:dPt>
            <c:idx val="0"/>
            <c:bubble3D val="0"/>
            <c:spPr>
              <a:solidFill>
                <a:srgbClr val="FA897B"/>
              </a:solidFill>
              <a:ln w="19050">
                <a:solidFill>
                  <a:schemeClr val="lt1"/>
                </a:solidFill>
              </a:ln>
              <a:effectLst/>
            </c:spPr>
            <c:extLst>
              <c:ext xmlns:c16="http://schemas.microsoft.com/office/drawing/2014/chart" uri="{C3380CC4-5D6E-409C-BE32-E72D297353CC}">
                <c16:uniqueId val="{00000002-16CA-0347-A382-254F1249B839}"/>
              </c:ext>
            </c:extLst>
          </c:dPt>
          <c:dPt>
            <c:idx val="1"/>
            <c:bubble3D val="0"/>
            <c:spPr>
              <a:solidFill>
                <a:srgbClr val="FF73BA"/>
              </a:solidFill>
              <a:ln w="19050">
                <a:solidFill>
                  <a:schemeClr val="lt1"/>
                </a:solidFill>
              </a:ln>
              <a:effectLst/>
            </c:spPr>
            <c:extLst>
              <c:ext xmlns:c16="http://schemas.microsoft.com/office/drawing/2014/chart" uri="{C3380CC4-5D6E-409C-BE32-E72D297353CC}">
                <c16:uniqueId val="{00000001-16CA-0347-A382-254F1249B83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E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Men</c:v>
                </c:pt>
                <c:pt idx="1">
                  <c:v>Female</c:v>
                </c:pt>
              </c:strCache>
            </c:strRef>
          </c:cat>
          <c:val>
            <c:numRef>
              <c:f>Sheet1!$B$2:$B$3</c:f>
              <c:numCache>
                <c:formatCode>0%</c:formatCode>
                <c:ptCount val="2"/>
                <c:pt idx="0">
                  <c:v>0.67</c:v>
                </c:pt>
                <c:pt idx="1">
                  <c:v>0.32</c:v>
                </c:pt>
              </c:numCache>
            </c:numRef>
          </c:val>
          <c:extLst>
            <c:ext xmlns:c16="http://schemas.microsoft.com/office/drawing/2014/chart" uri="{C3380CC4-5D6E-409C-BE32-E72D297353CC}">
              <c16:uniqueId val="{00000000-16CA-0347-A382-254F1249B83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7E98EF-26B1-9841-A932-30B36167FB3E}" type="datetimeFigureOut">
              <a:rPr lang="en-ES" smtClean="0"/>
              <a:t>13/04/2020</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33ABB-F00E-964D-A4A3-16DE36DFFDEE}" type="slidenum">
              <a:rPr lang="en-ES" smtClean="0"/>
              <a:t>‹#›</a:t>
            </a:fld>
            <a:endParaRPr lang="en-ES"/>
          </a:p>
        </p:txBody>
      </p:sp>
    </p:spTree>
    <p:extLst>
      <p:ext uri="{BB962C8B-B14F-4D97-AF65-F5344CB8AC3E}">
        <p14:creationId xmlns:p14="http://schemas.microsoft.com/office/powerpoint/2010/main" val="161840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agenciasinc.es/Reportajes/Un-modelo-un-teorema-y-teoria-de-juegos-contra-el-coronaviru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Hello, I am Ariadna and my project is about Coronavirus. </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COVID-19 is spreading across the globe, and all of us are suffering the consequences. </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But of particular concern in the short term are those spreading false or misleading information. </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Trustworthy data has never been more vital. This project is focused on giving an analytic and reliable overview of the situation.</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last update was made on the 10</a:t>
            </a:r>
            <a:r>
              <a:rPr lang="en-GB" sz="1200" b="0" i="0" u="none" strike="noStrike" kern="1200" baseline="30000" dirty="0">
                <a:solidFill>
                  <a:schemeClr val="tx1"/>
                </a:solidFill>
                <a:effectLst/>
                <a:latin typeface="+mn-lt"/>
                <a:ea typeface="+mn-ea"/>
                <a:cs typeface="+mn-cs"/>
              </a:rPr>
              <a:t>th</a:t>
            </a:r>
            <a:r>
              <a:rPr lang="en-GB" sz="1200" b="0" i="0" u="none" strike="noStrike" kern="1200" dirty="0">
                <a:solidFill>
                  <a:schemeClr val="tx1"/>
                </a:solidFill>
                <a:effectLst/>
                <a:latin typeface="+mn-lt"/>
                <a:ea typeface="+mn-ea"/>
                <a:cs typeface="+mn-cs"/>
              </a:rPr>
              <a:t> of April. </a:t>
            </a:r>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1</a:t>
            </a:fld>
            <a:endParaRPr lang="en-ES"/>
          </a:p>
        </p:txBody>
      </p:sp>
    </p:spTree>
    <p:extLst>
      <p:ext uri="{BB962C8B-B14F-4D97-AF65-F5344CB8AC3E}">
        <p14:creationId xmlns:p14="http://schemas.microsoft.com/office/powerpoint/2010/main" val="27604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But when we talk about U.S in this case, it’s true that there are a lot of cases, but also, there is a lot more population than Spain, for example. </a:t>
            </a:r>
          </a:p>
          <a:p>
            <a:endParaRPr lang="en-ES" dirty="0"/>
          </a:p>
          <a:p>
            <a:r>
              <a:rPr lang="en-ES" dirty="0"/>
              <a:t>If we take into account the population, </a:t>
            </a:r>
            <a:r>
              <a:rPr lang="en-US" sz="1200" dirty="0">
                <a:solidFill>
                  <a:srgbClr val="C45757"/>
                </a:solidFill>
                <a:latin typeface="Cooper Hewitt Heavy"/>
              </a:rPr>
              <a:t>San Marino is the country with the highest percentage of cases / population, followed by Andorra and Luxembourg. </a:t>
            </a:r>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10</a:t>
            </a:fld>
            <a:endParaRPr lang="en-ES"/>
          </a:p>
        </p:txBody>
      </p:sp>
    </p:spTree>
    <p:extLst>
      <p:ext uri="{BB962C8B-B14F-4D97-AF65-F5344CB8AC3E}">
        <p14:creationId xmlns:p14="http://schemas.microsoft.com/office/powerpoint/2010/main" val="1135378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This graphs shows the confirmed cases per country by date, as the last one that we saw. But it also takes into account the deaths cases.  </a:t>
            </a:r>
          </a:p>
          <a:p>
            <a:endParaRPr lang="en-ES" sz="1200" dirty="0">
              <a:solidFill>
                <a:srgbClr val="000000"/>
              </a:solidFill>
              <a:latin typeface="Cooper Hewitt"/>
            </a:endParaRPr>
          </a:p>
          <a:p>
            <a:r>
              <a:rPr lang="en-US" sz="1200" dirty="0">
                <a:solidFill>
                  <a:srgbClr val="000000"/>
                </a:solidFill>
                <a:latin typeface="Cooper Hewitt"/>
              </a:rPr>
              <a:t>As per today, US may be leading the confirmed cases.</a:t>
            </a:r>
            <a:br>
              <a:rPr lang="en-US" sz="1200" dirty="0">
                <a:solidFill>
                  <a:srgbClr val="000000"/>
                </a:solidFill>
                <a:latin typeface="Cooper Hewitt"/>
              </a:rPr>
            </a:br>
            <a:endParaRPr lang="en-US" sz="1200" dirty="0">
              <a:solidFill>
                <a:srgbClr val="000000"/>
              </a:solidFill>
              <a:latin typeface="Cooper Hewitt"/>
            </a:endParaRPr>
          </a:p>
          <a:p>
            <a:pPr algn="ctr">
              <a:lnSpc>
                <a:spcPts val="7280"/>
              </a:lnSpc>
              <a:spcBef>
                <a:spcPct val="0"/>
              </a:spcBef>
            </a:pPr>
            <a:r>
              <a:rPr lang="en-US" sz="1200" dirty="0">
                <a:solidFill>
                  <a:srgbClr val="000000"/>
                </a:solidFill>
                <a:latin typeface="Cooper Hewitt"/>
              </a:rPr>
              <a:t>But it is </a:t>
            </a:r>
            <a:r>
              <a:rPr lang="en-US" sz="1200" dirty="0">
                <a:solidFill>
                  <a:srgbClr val="C45757"/>
                </a:solidFill>
                <a:latin typeface="Cooper Hewitt Heavy"/>
              </a:rPr>
              <a:t>Italy, followed by Spain are the countries with a greater number of deaths. </a:t>
            </a:r>
            <a:endParaRPr lang="en-US" sz="1200" dirty="0">
              <a:solidFill>
                <a:srgbClr val="000000"/>
              </a:solidFill>
              <a:latin typeface="Cooper Hewitt"/>
            </a:endParaRPr>
          </a:p>
          <a:p>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11</a:t>
            </a:fld>
            <a:endParaRPr lang="en-ES"/>
          </a:p>
        </p:txBody>
      </p:sp>
    </p:spTree>
    <p:extLst>
      <p:ext uri="{BB962C8B-B14F-4D97-AF65-F5344CB8AC3E}">
        <p14:creationId xmlns:p14="http://schemas.microsoft.com/office/powerpoint/2010/main" val="18872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We also talk about deaths and number of recoveries but without taking into account out of how many cases. </a:t>
            </a:r>
          </a:p>
          <a:p>
            <a:endParaRPr lang="en-ES" dirty="0"/>
          </a:p>
          <a:p>
            <a:r>
              <a:rPr lang="en-ES" dirty="0"/>
              <a:t>Even if Italy has the highest number of deaths. It's Algeria the one having the highest mortality rate. </a:t>
            </a:r>
          </a:p>
          <a:p>
            <a:endParaRPr lang="en-ES" dirty="0"/>
          </a:p>
          <a:p>
            <a:r>
              <a:rPr lang="en-ES" dirty="0"/>
              <a:t>94% of the cases in China have recovered, being the country with theh ighest recovery rate. Followed by Diamond princes, the cruiseship that became a coronavirus breeding ground. </a:t>
            </a:r>
          </a:p>
        </p:txBody>
      </p:sp>
      <p:sp>
        <p:nvSpPr>
          <p:cNvPr id="4" name="Slide Number Placeholder 3"/>
          <p:cNvSpPr>
            <a:spLocks noGrp="1"/>
          </p:cNvSpPr>
          <p:nvPr>
            <p:ph type="sldNum" sz="quarter" idx="5"/>
          </p:nvPr>
        </p:nvSpPr>
        <p:spPr/>
        <p:txBody>
          <a:bodyPr/>
          <a:lstStyle/>
          <a:p>
            <a:fld id="{7AF33ABB-F00E-964D-A4A3-16DE36DFFDEE}" type="slidenum">
              <a:rPr lang="en-ES" smtClean="0"/>
              <a:t>12</a:t>
            </a:fld>
            <a:endParaRPr lang="en-ES"/>
          </a:p>
        </p:txBody>
      </p:sp>
    </p:spTree>
    <p:extLst>
      <p:ext uri="{BB962C8B-B14F-4D97-AF65-F5344CB8AC3E}">
        <p14:creationId xmlns:p14="http://schemas.microsoft.com/office/powerpoint/2010/main" val="229001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What is the evolution specifically for Europe? </a:t>
            </a:r>
          </a:p>
        </p:txBody>
      </p:sp>
      <p:sp>
        <p:nvSpPr>
          <p:cNvPr id="4" name="Slide Number Placeholder 3"/>
          <p:cNvSpPr>
            <a:spLocks noGrp="1"/>
          </p:cNvSpPr>
          <p:nvPr>
            <p:ph type="sldNum" sz="quarter" idx="5"/>
          </p:nvPr>
        </p:nvSpPr>
        <p:spPr/>
        <p:txBody>
          <a:bodyPr/>
          <a:lstStyle/>
          <a:p>
            <a:fld id="{7AF33ABB-F00E-964D-A4A3-16DE36DFFDEE}" type="slidenum">
              <a:rPr lang="en-ES" smtClean="0"/>
              <a:t>13</a:t>
            </a:fld>
            <a:endParaRPr lang="en-ES"/>
          </a:p>
        </p:txBody>
      </p:sp>
    </p:spTree>
    <p:extLst>
      <p:ext uri="{BB962C8B-B14F-4D97-AF65-F5344CB8AC3E}">
        <p14:creationId xmlns:p14="http://schemas.microsoft.com/office/powerpoint/2010/main" val="976580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If we zoom in Europe, we see that Spain is the country with the highest confirmed cases, followed by Italy. </a:t>
            </a:r>
          </a:p>
          <a:p>
            <a:endParaRPr lang="en-ES" dirty="0"/>
          </a:p>
          <a:p>
            <a:r>
              <a:rPr lang="en-ES" dirty="0"/>
              <a:t>So congratulations to us…</a:t>
            </a:r>
          </a:p>
        </p:txBody>
      </p:sp>
      <p:sp>
        <p:nvSpPr>
          <p:cNvPr id="4" name="Slide Number Placeholder 3"/>
          <p:cNvSpPr>
            <a:spLocks noGrp="1"/>
          </p:cNvSpPr>
          <p:nvPr>
            <p:ph type="sldNum" sz="quarter" idx="5"/>
          </p:nvPr>
        </p:nvSpPr>
        <p:spPr/>
        <p:txBody>
          <a:bodyPr/>
          <a:lstStyle/>
          <a:p>
            <a:fld id="{7AF33ABB-F00E-964D-A4A3-16DE36DFFDEE}" type="slidenum">
              <a:rPr lang="en-ES" smtClean="0"/>
              <a:t>14</a:t>
            </a:fld>
            <a:endParaRPr lang="en-ES"/>
          </a:p>
        </p:txBody>
      </p:sp>
    </p:spTree>
    <p:extLst>
      <p:ext uri="{BB962C8B-B14F-4D97-AF65-F5344CB8AC3E}">
        <p14:creationId xmlns:p14="http://schemas.microsoft.com/office/powerpoint/2010/main" val="1849922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And if we want to know what's the country with least cases, that's Kosovo. </a:t>
            </a:r>
          </a:p>
        </p:txBody>
      </p:sp>
      <p:sp>
        <p:nvSpPr>
          <p:cNvPr id="4" name="Slide Number Placeholder 3"/>
          <p:cNvSpPr>
            <a:spLocks noGrp="1"/>
          </p:cNvSpPr>
          <p:nvPr>
            <p:ph type="sldNum" sz="quarter" idx="5"/>
          </p:nvPr>
        </p:nvSpPr>
        <p:spPr/>
        <p:txBody>
          <a:bodyPr/>
          <a:lstStyle/>
          <a:p>
            <a:fld id="{7AF33ABB-F00E-964D-A4A3-16DE36DFFDEE}" type="slidenum">
              <a:rPr lang="en-ES" smtClean="0"/>
              <a:t>15</a:t>
            </a:fld>
            <a:endParaRPr lang="en-ES"/>
          </a:p>
        </p:txBody>
      </p:sp>
    </p:spTree>
    <p:extLst>
      <p:ext uri="{BB962C8B-B14F-4D97-AF65-F5344CB8AC3E}">
        <p14:creationId xmlns:p14="http://schemas.microsoft.com/office/powerpoint/2010/main" val="1760814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Now it comes the juicy part of the project!</a:t>
            </a:r>
          </a:p>
          <a:p>
            <a:endParaRPr lang="en-ES" dirty="0"/>
          </a:p>
          <a:p>
            <a:r>
              <a:rPr lang="en-ES" dirty="0"/>
              <a:t>Now we are going to see if there's any correlation between weather metrics and the spread of the disease. </a:t>
            </a:r>
          </a:p>
        </p:txBody>
      </p:sp>
      <p:sp>
        <p:nvSpPr>
          <p:cNvPr id="4" name="Slide Number Placeholder 3"/>
          <p:cNvSpPr>
            <a:spLocks noGrp="1"/>
          </p:cNvSpPr>
          <p:nvPr>
            <p:ph type="sldNum" sz="quarter" idx="5"/>
          </p:nvPr>
        </p:nvSpPr>
        <p:spPr/>
        <p:txBody>
          <a:bodyPr/>
          <a:lstStyle/>
          <a:p>
            <a:fld id="{7AF33ABB-F00E-964D-A4A3-16DE36DFFDEE}" type="slidenum">
              <a:rPr lang="en-ES" smtClean="0"/>
              <a:t>16</a:t>
            </a:fld>
            <a:endParaRPr lang="en-ES"/>
          </a:p>
        </p:txBody>
      </p:sp>
    </p:spTree>
    <p:extLst>
      <p:ext uri="{BB962C8B-B14F-4D97-AF65-F5344CB8AC3E}">
        <p14:creationId xmlns:p14="http://schemas.microsoft.com/office/powerpoint/2010/main" val="394960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The colour of the bubbles represents the temperature. Being red the highest and blue the lowest. </a:t>
            </a:r>
          </a:p>
          <a:p>
            <a:endParaRPr lang="en-ES" dirty="0"/>
          </a:p>
          <a:p>
            <a:r>
              <a:rPr lang="en-ES" dirty="0"/>
              <a:t>The size of the bubble represents the number of cases of COVID-19. </a:t>
            </a:r>
          </a:p>
          <a:p>
            <a:endParaRPr lang="en-ES" dirty="0"/>
          </a:p>
          <a:p>
            <a:r>
              <a:rPr lang="en-ES" dirty="0"/>
              <a:t>And we can see how it evolves throughout the time</a:t>
            </a:r>
          </a:p>
        </p:txBody>
      </p:sp>
      <p:sp>
        <p:nvSpPr>
          <p:cNvPr id="4" name="Slide Number Placeholder 3"/>
          <p:cNvSpPr>
            <a:spLocks noGrp="1"/>
          </p:cNvSpPr>
          <p:nvPr>
            <p:ph type="sldNum" sz="quarter" idx="5"/>
          </p:nvPr>
        </p:nvSpPr>
        <p:spPr/>
        <p:txBody>
          <a:bodyPr/>
          <a:lstStyle/>
          <a:p>
            <a:fld id="{7AF33ABB-F00E-964D-A4A3-16DE36DFFDEE}" type="slidenum">
              <a:rPr lang="en-ES" smtClean="0"/>
              <a:t>17</a:t>
            </a:fld>
            <a:endParaRPr lang="en-ES"/>
          </a:p>
        </p:txBody>
      </p:sp>
    </p:spTree>
    <p:extLst>
      <p:ext uri="{BB962C8B-B14F-4D97-AF65-F5344CB8AC3E}">
        <p14:creationId xmlns:p14="http://schemas.microsoft.com/office/powerpoint/2010/main" val="96809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Although the spread of COVID-19 is across all the temperature range, </a:t>
            </a:r>
          </a:p>
          <a:p>
            <a:endParaRPr lang="en-ES" dirty="0"/>
          </a:p>
          <a:p>
            <a:r>
              <a:rPr lang="en-ES" dirty="0"/>
              <a:t>The temperature range from -4 to 17 celcious degrees has the highest number of confirmed case count. </a:t>
            </a:r>
          </a:p>
          <a:p>
            <a:endParaRPr lang="en-ES" dirty="0"/>
          </a:p>
          <a:p>
            <a:r>
              <a:rPr lang="en-ES" dirty="0"/>
              <a:t>----</a:t>
            </a:r>
          </a:p>
          <a:p>
            <a:endParaRPr lang="en-ES" dirty="0"/>
          </a:p>
          <a:p>
            <a:endParaRPr lang="en-ES" dirty="0"/>
          </a:p>
          <a:p>
            <a:r>
              <a:rPr lang="en-ES" dirty="0"/>
              <a:t>But of course, there are a lot of external variables that may have affected the spread. Like closing the fronteres etc.</a:t>
            </a:r>
          </a:p>
        </p:txBody>
      </p:sp>
      <p:sp>
        <p:nvSpPr>
          <p:cNvPr id="4" name="Slide Number Placeholder 3"/>
          <p:cNvSpPr>
            <a:spLocks noGrp="1"/>
          </p:cNvSpPr>
          <p:nvPr>
            <p:ph type="sldNum" sz="quarter" idx="5"/>
          </p:nvPr>
        </p:nvSpPr>
        <p:spPr/>
        <p:txBody>
          <a:bodyPr/>
          <a:lstStyle/>
          <a:p>
            <a:fld id="{7AF33ABB-F00E-964D-A4A3-16DE36DFFDEE}" type="slidenum">
              <a:rPr lang="en-ES" smtClean="0"/>
              <a:t>18</a:t>
            </a:fld>
            <a:endParaRPr lang="en-ES"/>
          </a:p>
        </p:txBody>
      </p:sp>
    </p:spTree>
    <p:extLst>
      <p:ext uri="{BB962C8B-B14F-4D97-AF65-F5344CB8AC3E}">
        <p14:creationId xmlns:p14="http://schemas.microsoft.com/office/powerpoint/2010/main" val="2319941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What are my predictions on the COVID-19 trend? </a:t>
            </a:r>
          </a:p>
        </p:txBody>
      </p:sp>
      <p:sp>
        <p:nvSpPr>
          <p:cNvPr id="4" name="Slide Number Placeholder 3"/>
          <p:cNvSpPr>
            <a:spLocks noGrp="1"/>
          </p:cNvSpPr>
          <p:nvPr>
            <p:ph type="sldNum" sz="quarter" idx="5"/>
          </p:nvPr>
        </p:nvSpPr>
        <p:spPr/>
        <p:txBody>
          <a:bodyPr/>
          <a:lstStyle/>
          <a:p>
            <a:fld id="{7AF33ABB-F00E-964D-A4A3-16DE36DFFDEE}" type="slidenum">
              <a:rPr lang="en-ES" smtClean="0"/>
              <a:t>19</a:t>
            </a:fld>
            <a:endParaRPr lang="en-ES"/>
          </a:p>
        </p:txBody>
      </p:sp>
    </p:spTree>
    <p:extLst>
      <p:ext uri="{BB962C8B-B14F-4D97-AF65-F5344CB8AC3E}">
        <p14:creationId xmlns:p14="http://schemas.microsoft.com/office/powerpoint/2010/main" val="2166522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First of all we are going to understand what’s the magnitude of this disease by comparing the COVID-19 with every other epidemic of this century.</a:t>
            </a:r>
          </a:p>
        </p:txBody>
      </p:sp>
      <p:sp>
        <p:nvSpPr>
          <p:cNvPr id="4" name="Slide Number Placeholder 3"/>
          <p:cNvSpPr>
            <a:spLocks noGrp="1"/>
          </p:cNvSpPr>
          <p:nvPr>
            <p:ph type="sldNum" sz="quarter" idx="5"/>
          </p:nvPr>
        </p:nvSpPr>
        <p:spPr/>
        <p:txBody>
          <a:bodyPr/>
          <a:lstStyle/>
          <a:p>
            <a:fld id="{7AF33ABB-F00E-964D-A4A3-16DE36DFFDEE}" type="slidenum">
              <a:rPr lang="en-ES" smtClean="0"/>
              <a:t>2</a:t>
            </a:fld>
            <a:endParaRPr lang="en-ES"/>
          </a:p>
        </p:txBody>
      </p:sp>
    </p:spTree>
    <p:extLst>
      <p:ext uri="{BB962C8B-B14F-4D97-AF65-F5344CB8AC3E}">
        <p14:creationId xmlns:p14="http://schemas.microsoft.com/office/powerpoint/2010/main" val="2393816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the predictions I used a mathematical epidemic model called SEIR.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abbreviations refer to the population groups involved in a epidemic: Susceptible, Exposed, Infected, Recovered &amp; Deceased.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 also included 4 parameters in the differential equations: </a:t>
            </a:r>
          </a:p>
          <a:p>
            <a:endParaRPr lang="en-GB" sz="1200" b="0" i="0" kern="1200" dirty="0">
              <a:solidFill>
                <a:schemeClr val="tx1"/>
              </a:solidFill>
              <a:effectLst/>
              <a:latin typeface="+mn-lt"/>
              <a:ea typeface="+mn-ea"/>
              <a:cs typeface="+mn-cs"/>
            </a:endParaRPr>
          </a:p>
          <a:p>
            <a:r>
              <a:rPr lang="en-GB" dirty="0"/>
              <a:t>- the average number of infections caused by an infected person.</a:t>
            </a:r>
          </a:p>
          <a:p>
            <a:r>
              <a:rPr lang="en-GB" sz="1200" b="0" i="0" kern="1200" dirty="0">
                <a:solidFill>
                  <a:schemeClr val="tx1"/>
                </a:solidFill>
                <a:effectLst/>
                <a:latin typeface="+mn-lt"/>
                <a:ea typeface="+mn-ea"/>
                <a:cs typeface="+mn-cs"/>
              </a:rPr>
              <a:t>- the average incubation period.</a:t>
            </a:r>
          </a:p>
          <a:p>
            <a:r>
              <a:rPr lang="en-GB" sz="1200" b="0" i="0" kern="1200" dirty="0">
                <a:solidFill>
                  <a:schemeClr val="tx1"/>
                </a:solidFill>
                <a:effectLst/>
                <a:latin typeface="+mn-lt"/>
                <a:ea typeface="+mn-ea"/>
                <a:cs typeface="+mn-cs"/>
              </a:rPr>
              <a:t>- the average infectious period</a:t>
            </a:r>
          </a:p>
          <a:p>
            <a:r>
              <a:rPr lang="en-GB" sz="1200" b="0" i="0" kern="1200" dirty="0">
                <a:solidFill>
                  <a:schemeClr val="tx1"/>
                </a:solidFill>
                <a:effectLst/>
                <a:latin typeface="+mn-lt"/>
                <a:ea typeface="+mn-ea"/>
                <a:cs typeface="+mn-cs"/>
              </a:rPr>
              <a:t>- the case fatality rate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t>
            </a:r>
          </a:p>
          <a:p>
            <a:r>
              <a:rPr lang="en-GB" dirty="0"/>
              <a:t>"Ideally, it should be below 1 because this way, the epidemic will disappear by itself," says the mathematics.</a:t>
            </a:r>
          </a:p>
          <a:p>
            <a:endParaRPr lang="en-GB" sz="1200" b="0" i="0" kern="1200" dirty="0">
              <a:solidFill>
                <a:schemeClr val="tx1"/>
              </a:solidFill>
              <a:effectLst/>
              <a:latin typeface="+mn-lt"/>
              <a:ea typeface="+mn-ea"/>
              <a:cs typeface="+mn-cs"/>
            </a:endParaRPr>
          </a:p>
          <a:p>
            <a:r>
              <a:rPr lang="en-GB" dirty="0"/>
              <a:t>Exposed: Those people who incubate the virus without showing symptoms.</a:t>
            </a: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AF33ABB-F00E-964D-A4A3-16DE36DFFDEE}" type="slidenum">
              <a:rPr lang="en-ES" smtClean="0"/>
              <a:t>20</a:t>
            </a:fld>
            <a:endParaRPr lang="en-ES"/>
          </a:p>
        </p:txBody>
      </p:sp>
    </p:spTree>
    <p:extLst>
      <p:ext uri="{BB962C8B-B14F-4D97-AF65-F5344CB8AC3E}">
        <p14:creationId xmlns:p14="http://schemas.microsoft.com/office/powerpoint/2010/main" val="390846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This is the model without intervention. An example of intervention is the quarantine. </a:t>
            </a:r>
          </a:p>
        </p:txBody>
      </p:sp>
      <p:sp>
        <p:nvSpPr>
          <p:cNvPr id="4" name="Slide Number Placeholder 3"/>
          <p:cNvSpPr>
            <a:spLocks noGrp="1"/>
          </p:cNvSpPr>
          <p:nvPr>
            <p:ph type="sldNum" sz="quarter" idx="5"/>
          </p:nvPr>
        </p:nvSpPr>
        <p:spPr/>
        <p:txBody>
          <a:bodyPr/>
          <a:lstStyle/>
          <a:p>
            <a:fld id="{7AF33ABB-F00E-964D-A4A3-16DE36DFFDEE}" type="slidenum">
              <a:rPr lang="en-ES" smtClean="0"/>
              <a:t>21</a:t>
            </a:fld>
            <a:endParaRPr lang="en-ES"/>
          </a:p>
        </p:txBody>
      </p:sp>
    </p:spTree>
    <p:extLst>
      <p:ext uri="{BB962C8B-B14F-4D97-AF65-F5344CB8AC3E}">
        <p14:creationId xmlns:p14="http://schemas.microsoft.com/office/powerpoint/2010/main" val="286424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This is the model with intervention. </a:t>
            </a:r>
          </a:p>
        </p:txBody>
      </p:sp>
      <p:sp>
        <p:nvSpPr>
          <p:cNvPr id="4" name="Slide Number Placeholder 3"/>
          <p:cNvSpPr>
            <a:spLocks noGrp="1"/>
          </p:cNvSpPr>
          <p:nvPr>
            <p:ph type="sldNum" sz="quarter" idx="5"/>
          </p:nvPr>
        </p:nvSpPr>
        <p:spPr/>
        <p:txBody>
          <a:bodyPr/>
          <a:lstStyle/>
          <a:p>
            <a:fld id="{7AF33ABB-F00E-964D-A4A3-16DE36DFFDEE}" type="slidenum">
              <a:rPr lang="en-ES" smtClean="0"/>
              <a:t>22</a:t>
            </a:fld>
            <a:endParaRPr lang="en-ES"/>
          </a:p>
        </p:txBody>
      </p:sp>
    </p:spTree>
    <p:extLst>
      <p:ext uri="{BB962C8B-B14F-4D97-AF65-F5344CB8AC3E}">
        <p14:creationId xmlns:p14="http://schemas.microsoft.com/office/powerpoint/2010/main" val="2400540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We can see the impact of the intervention with the reduction of the rate at which new cases occur. Distributing then, the infected people throghout the time. Which makes it easy for the society to cope with the situation, taking into account that our resources are limited. </a:t>
            </a:r>
          </a:p>
        </p:txBody>
      </p:sp>
      <p:sp>
        <p:nvSpPr>
          <p:cNvPr id="4" name="Slide Number Placeholder 3"/>
          <p:cNvSpPr>
            <a:spLocks noGrp="1"/>
          </p:cNvSpPr>
          <p:nvPr>
            <p:ph type="sldNum" sz="quarter" idx="5"/>
          </p:nvPr>
        </p:nvSpPr>
        <p:spPr/>
        <p:txBody>
          <a:bodyPr/>
          <a:lstStyle/>
          <a:p>
            <a:fld id="{7AF33ABB-F00E-964D-A4A3-16DE36DFFDEE}" type="slidenum">
              <a:rPr lang="en-ES" smtClean="0"/>
              <a:t>23</a:t>
            </a:fld>
            <a:endParaRPr lang="en-ES"/>
          </a:p>
        </p:txBody>
      </p:sp>
    </p:spTree>
    <p:extLst>
      <p:ext uri="{BB962C8B-B14F-4D97-AF65-F5344CB8AC3E}">
        <p14:creationId xmlns:p14="http://schemas.microsoft.com/office/powerpoint/2010/main" val="2677384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The predictions with the intervention are more accurate. </a:t>
            </a:r>
          </a:p>
        </p:txBody>
      </p:sp>
      <p:sp>
        <p:nvSpPr>
          <p:cNvPr id="4" name="Slide Number Placeholder 3"/>
          <p:cNvSpPr>
            <a:spLocks noGrp="1"/>
          </p:cNvSpPr>
          <p:nvPr>
            <p:ph type="sldNum" sz="quarter" idx="5"/>
          </p:nvPr>
        </p:nvSpPr>
        <p:spPr/>
        <p:txBody>
          <a:bodyPr/>
          <a:lstStyle/>
          <a:p>
            <a:fld id="{7AF33ABB-F00E-964D-A4A3-16DE36DFFDEE}" type="slidenum">
              <a:rPr lang="en-ES" smtClean="0"/>
              <a:t>24</a:t>
            </a:fld>
            <a:endParaRPr lang="en-ES"/>
          </a:p>
        </p:txBody>
      </p:sp>
    </p:spTree>
    <p:extLst>
      <p:ext uri="{BB962C8B-B14F-4D97-AF65-F5344CB8AC3E}">
        <p14:creationId xmlns:p14="http://schemas.microsoft.com/office/powerpoint/2010/main" val="2879249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I used my model for both Italy and US. </a:t>
            </a:r>
          </a:p>
          <a:p>
            <a:endParaRPr lang="en-ES" dirty="0"/>
          </a:p>
          <a:p>
            <a:r>
              <a:rPr lang="en-ES" dirty="0"/>
              <a:t>The green line represents the real data. The red one is the estimation. </a:t>
            </a:r>
          </a:p>
          <a:p>
            <a:endParaRPr lang="en-ES" dirty="0"/>
          </a:p>
          <a:p>
            <a:r>
              <a:rPr lang="en-ES" dirty="0"/>
              <a:t>Since we use the real data (the green line), in order to get the predictions, and we have more data in Italy, since the COVID-19 started there earlier, that means that the prediction may be more accurate than the one for the US. But both predictions are until January 2021. </a:t>
            </a:r>
          </a:p>
          <a:p>
            <a:endParaRPr lang="en-ES" dirty="0"/>
          </a:p>
          <a:p>
            <a:r>
              <a:rPr lang="en-ES" dirty="0"/>
              <a:t>Anyways, the conclusions here are that Italy has already arrived at its inflection point, meaning that the trend starts to decrease. </a:t>
            </a:r>
          </a:p>
          <a:p>
            <a:endParaRPr lang="en-ES" dirty="0"/>
          </a:p>
          <a:p>
            <a:r>
              <a:rPr lang="en-ES" dirty="0"/>
              <a:t>But the US still has a long way. </a:t>
            </a:r>
          </a:p>
          <a:p>
            <a:endParaRPr lang="en-ES" dirty="0"/>
          </a:p>
          <a:p>
            <a:endParaRPr lang="en-ES" dirty="0"/>
          </a:p>
          <a:p>
            <a:endParaRPr lang="en-E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https://www.agenciasinc.es/Reportajes/Un-modelo-un-teorema-y-teoria-de-juegos-contra-el-coronavirus</a:t>
            </a:r>
            <a:endParaRPr lang="en-GB" dirty="0"/>
          </a:p>
          <a:p>
            <a:endParaRPr lang="en-ES" dirty="0"/>
          </a:p>
          <a:p>
            <a:endParaRPr lang="en-GB" dirty="0"/>
          </a:p>
        </p:txBody>
      </p:sp>
      <p:sp>
        <p:nvSpPr>
          <p:cNvPr id="4" name="Slide Number Placeholder 3"/>
          <p:cNvSpPr>
            <a:spLocks noGrp="1"/>
          </p:cNvSpPr>
          <p:nvPr>
            <p:ph type="sldNum" sz="quarter" idx="5"/>
          </p:nvPr>
        </p:nvSpPr>
        <p:spPr/>
        <p:txBody>
          <a:bodyPr/>
          <a:lstStyle/>
          <a:p>
            <a:fld id="{7AF33ABB-F00E-964D-A4A3-16DE36DFFDEE}" type="slidenum">
              <a:rPr lang="en-ES" smtClean="0"/>
              <a:t>25</a:t>
            </a:fld>
            <a:endParaRPr lang="en-ES"/>
          </a:p>
        </p:txBody>
      </p:sp>
    </p:spTree>
    <p:extLst>
      <p:ext uri="{BB962C8B-B14F-4D97-AF65-F5344CB8AC3E}">
        <p14:creationId xmlns:p14="http://schemas.microsoft.com/office/powerpoint/2010/main" val="2973200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Good news here, Globaly we are almost arriving to the inflection point already, it looks like the growth rate is decreasing.</a:t>
            </a:r>
          </a:p>
        </p:txBody>
      </p:sp>
      <p:sp>
        <p:nvSpPr>
          <p:cNvPr id="4" name="Slide Number Placeholder 3"/>
          <p:cNvSpPr>
            <a:spLocks noGrp="1"/>
          </p:cNvSpPr>
          <p:nvPr>
            <p:ph type="sldNum" sz="quarter" idx="5"/>
          </p:nvPr>
        </p:nvSpPr>
        <p:spPr/>
        <p:txBody>
          <a:bodyPr/>
          <a:lstStyle/>
          <a:p>
            <a:fld id="{7AF33ABB-F00E-964D-A4A3-16DE36DFFDEE}" type="slidenum">
              <a:rPr lang="en-ES" smtClean="0"/>
              <a:t>26</a:t>
            </a:fld>
            <a:endParaRPr lang="en-ES"/>
          </a:p>
        </p:txBody>
      </p:sp>
    </p:spTree>
    <p:extLst>
      <p:ext uri="{BB962C8B-B14F-4D97-AF65-F5344CB8AC3E}">
        <p14:creationId xmlns:p14="http://schemas.microsoft.com/office/powerpoint/2010/main" val="1270303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Since my predictions where done weeks ago, wanted to take advantage of it, and compare it with what actually happened. </a:t>
            </a:r>
          </a:p>
          <a:p>
            <a:endParaRPr lang="en-ES" dirty="0"/>
          </a:p>
          <a:p>
            <a:r>
              <a:rPr lang="en-GB" sz="1200" b="0" i="0" kern="1200" dirty="0">
                <a:solidFill>
                  <a:schemeClr val="tx1"/>
                </a:solidFill>
                <a:effectLst/>
                <a:latin typeface="+mn-lt"/>
                <a:ea typeface="+mn-ea"/>
                <a:cs typeface="+mn-cs"/>
              </a:rPr>
              <a:t>if we compare the predicted results with the real ones we can see that there are some differences between them although there is a similar pattern between both cases.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When looking at the growth ratio, I said that the growth rate will start decreasing on the 16</a:t>
            </a:r>
            <a:r>
              <a:rPr lang="en-GB" sz="1200" b="0" i="0" kern="1200" baseline="30000" dirty="0">
                <a:solidFill>
                  <a:schemeClr val="tx1"/>
                </a:solidFill>
                <a:effectLst/>
                <a:latin typeface="+mn-lt"/>
                <a:ea typeface="+mn-ea"/>
                <a:cs typeface="+mn-cs"/>
              </a:rPr>
              <a:t>th</a:t>
            </a:r>
            <a:r>
              <a:rPr lang="en-GB" sz="1200" b="0" i="0" kern="1200" dirty="0">
                <a:solidFill>
                  <a:schemeClr val="tx1"/>
                </a:solidFill>
                <a:effectLst/>
                <a:latin typeface="+mn-lt"/>
                <a:ea typeface="+mn-ea"/>
                <a:cs typeface="+mn-cs"/>
              </a:rPr>
              <a:t> of April, and if we look at the point of inflection, we see that it’s 1,90 vs 1,30. Meaning that we got a good accuracy on terms of the trend.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As in any model, future improvements and optimization are required so this would be a future development/ future step</a:t>
            </a:r>
            <a:endParaRPr lang="en-ES" dirty="0"/>
          </a:p>
          <a:p>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27</a:t>
            </a:fld>
            <a:endParaRPr lang="en-ES"/>
          </a:p>
        </p:txBody>
      </p:sp>
    </p:spTree>
    <p:extLst>
      <p:ext uri="{BB962C8B-B14F-4D97-AF65-F5344CB8AC3E}">
        <p14:creationId xmlns:p14="http://schemas.microsoft.com/office/powerpoint/2010/main" val="2935146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We are all hearing at the news, and starting to worry on how this will impact our economy. </a:t>
            </a:r>
          </a:p>
          <a:p>
            <a:endParaRPr lang="en-ES" dirty="0"/>
          </a:p>
          <a:p>
            <a:r>
              <a:rPr lang="en-ES" dirty="0"/>
              <a:t>Let's quantify it in real data. </a:t>
            </a:r>
          </a:p>
        </p:txBody>
      </p:sp>
      <p:sp>
        <p:nvSpPr>
          <p:cNvPr id="4" name="Slide Number Placeholder 3"/>
          <p:cNvSpPr>
            <a:spLocks noGrp="1"/>
          </p:cNvSpPr>
          <p:nvPr>
            <p:ph type="sldNum" sz="quarter" idx="5"/>
          </p:nvPr>
        </p:nvSpPr>
        <p:spPr/>
        <p:txBody>
          <a:bodyPr/>
          <a:lstStyle/>
          <a:p>
            <a:fld id="{7AF33ABB-F00E-964D-A4A3-16DE36DFFDEE}" type="slidenum">
              <a:rPr lang="en-ES" smtClean="0"/>
              <a:t>28</a:t>
            </a:fld>
            <a:endParaRPr lang="en-ES"/>
          </a:p>
        </p:txBody>
      </p:sp>
    </p:spTree>
    <p:extLst>
      <p:ext uri="{BB962C8B-B14F-4D97-AF65-F5344CB8AC3E}">
        <p14:creationId xmlns:p14="http://schemas.microsoft.com/office/powerpoint/2010/main" val="787497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For this analysis, I used the discount that each sector suffered on average after COVID-19 breakdown.</a:t>
            </a:r>
          </a:p>
          <a:p>
            <a:endParaRPr lang="en-ES" dirty="0"/>
          </a:p>
          <a:p>
            <a:r>
              <a:rPr lang="en-ES" dirty="0"/>
              <a:t>As we can see, the most affected sector is Energy, with the highest discounted sctocks of 59%. </a:t>
            </a:r>
          </a:p>
          <a:p>
            <a:endParaRPr lang="en-ES" dirty="0"/>
          </a:p>
          <a:p>
            <a:r>
              <a:rPr lang="en-ES" dirty="0"/>
              <a:t>Whereas Health care and consumer staples have only gone down by 28%. </a:t>
            </a:r>
          </a:p>
          <a:p>
            <a:endParaRPr lang="en-ES" dirty="0"/>
          </a:p>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consumer staples sector</a:t>
            </a:r>
            <a:r>
              <a:rPr lang="en-GB" sz="1200" b="0" i="0" kern="1200" dirty="0">
                <a:solidFill>
                  <a:schemeClr val="tx1"/>
                </a:solidFill>
                <a:effectLst/>
                <a:latin typeface="+mn-lt"/>
                <a:ea typeface="+mn-ea"/>
                <a:cs typeface="+mn-cs"/>
              </a:rPr>
              <a:t>, includes companies that produce items such as food, beverages and non-durable household and personal products.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Possible questions: </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is the term given to goods and services that are considered non-essential by </a:t>
            </a:r>
            <a:r>
              <a:rPr lang="en-GB" sz="1200" b="1" i="0" kern="1200" dirty="0">
                <a:solidFill>
                  <a:schemeClr val="tx1"/>
                </a:solidFill>
                <a:effectLst/>
                <a:latin typeface="+mn-lt"/>
                <a:ea typeface="+mn-ea"/>
                <a:cs typeface="+mn-cs"/>
              </a:rPr>
              <a:t>consumers</a:t>
            </a:r>
            <a:r>
              <a:rPr lang="en-GB" sz="1200" b="0" i="0" kern="1200" dirty="0">
                <a:solidFill>
                  <a:schemeClr val="tx1"/>
                </a:solidFill>
                <a:effectLst/>
                <a:latin typeface="+mn-lt"/>
                <a:ea typeface="+mn-ea"/>
                <a:cs typeface="+mn-cs"/>
              </a:rPr>
              <a:t>, but desirable if their available income is sufficient to purchase them. </a:t>
            </a:r>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goods include durable goods, apparel, entertainment and leisure, and automobiles.</a:t>
            </a:r>
          </a:p>
          <a:p>
            <a:endParaRPr lang="en-GB" sz="1200" b="0" i="0" u="none" strike="noStrike"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utilities sector</a:t>
            </a:r>
            <a:r>
              <a:rPr lang="en-GB" sz="1200" b="0" i="0" kern="1200" dirty="0">
                <a:solidFill>
                  <a:schemeClr val="tx1"/>
                </a:solidFill>
                <a:effectLst/>
                <a:latin typeface="+mn-lt"/>
                <a:ea typeface="+mn-ea"/>
                <a:cs typeface="+mn-cs"/>
              </a:rPr>
              <a:t> refers to a category of companies that provide basic amenities, such as water, sewage services, electricity, dams, and natural gas.</a:t>
            </a:r>
            <a:endParaRPr lang="en-GB" sz="1200" b="1" i="0" u="none" strike="noStrike" kern="1200" dirty="0">
              <a:solidFill>
                <a:schemeClr val="tx1"/>
              </a:solidFill>
              <a:effectLst/>
              <a:latin typeface="+mn-lt"/>
              <a:ea typeface="+mn-ea"/>
              <a:cs typeface="+mn-cs"/>
            </a:endParaRPr>
          </a:p>
          <a:p>
            <a:endParaRPr lang="en-ES" dirty="0"/>
          </a:p>
          <a:p>
            <a:r>
              <a:rPr lang="en-ES" dirty="0"/>
              <a:t>Why energy? </a:t>
            </a:r>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is a category of stocks that relate to producing or supplying </a:t>
            </a:r>
            <a:r>
              <a:rPr lang="en-GB" sz="1200" b="1" i="0" kern="1200" dirty="0">
                <a:solidFill>
                  <a:schemeClr val="tx1"/>
                </a:solidFill>
                <a:effectLst/>
                <a:latin typeface="+mn-lt"/>
                <a:ea typeface="+mn-ea"/>
                <a:cs typeface="+mn-cs"/>
              </a:rPr>
              <a:t>energy</a:t>
            </a:r>
            <a:r>
              <a:rPr lang="en-GB" sz="1200" b="0" i="0" kern="1200" dirty="0">
                <a:solidFill>
                  <a:schemeClr val="tx1"/>
                </a:solidFill>
                <a:effectLst/>
                <a:latin typeface="+mn-lt"/>
                <a:ea typeface="+mn-ea"/>
                <a:cs typeface="+mn-cs"/>
              </a:rPr>
              <a:t>. 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or </a:t>
            </a:r>
            <a:r>
              <a:rPr lang="en-GB" sz="1200" b="1" i="0" kern="1200" dirty="0">
                <a:solidFill>
                  <a:schemeClr val="tx1"/>
                </a:solidFill>
                <a:effectLst/>
                <a:latin typeface="+mn-lt"/>
                <a:ea typeface="+mn-ea"/>
                <a:cs typeface="+mn-cs"/>
              </a:rPr>
              <a:t>industry</a:t>
            </a:r>
            <a:r>
              <a:rPr lang="en-GB" sz="1200" b="0" i="0" kern="1200" dirty="0">
                <a:solidFill>
                  <a:schemeClr val="tx1"/>
                </a:solidFill>
                <a:effectLst/>
                <a:latin typeface="+mn-lt"/>
                <a:ea typeface="+mn-ea"/>
                <a:cs typeface="+mn-cs"/>
              </a:rPr>
              <a:t> includes companies involved in the exploration and development of oil or gas reserves, oil and gas drilling, and refining.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company that I took was NBL, a oil &amp; gas company. </a:t>
            </a:r>
          </a:p>
          <a:p>
            <a:endParaRPr lang="en-ES" dirty="0"/>
          </a:p>
          <a:p>
            <a:r>
              <a:rPr lang="en-ES" dirty="0"/>
              <a:t>The people is staying at home, they don’t need oil, producers are running out on places to put it. Storage costs have gone up so much that prices actually have gone negative. It’s amazing! </a:t>
            </a:r>
          </a:p>
          <a:p>
            <a:endParaRPr lang="en-ES" dirty="0"/>
          </a:p>
          <a:p>
            <a:r>
              <a:rPr lang="en-ES" dirty="0"/>
              <a:t>This I knew it before it went negative. </a:t>
            </a:r>
          </a:p>
          <a:p>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29</a:t>
            </a:fld>
            <a:endParaRPr lang="en-ES"/>
          </a:p>
        </p:txBody>
      </p:sp>
    </p:spTree>
    <p:extLst>
      <p:ext uri="{BB962C8B-B14F-4D97-AF65-F5344CB8AC3E}">
        <p14:creationId xmlns:p14="http://schemas.microsoft.com/office/powerpoint/2010/main" val="2220013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ES" dirty="0"/>
              <a:t>Since 2000, there have been 12 outbreaks with over 500 deaths. (13 if you count SARS).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ES" dirty="0"/>
          </a:p>
          <a:p>
            <a:pPr marL="0" marR="0" lvl="0" indent="0" algn="l" defTabSz="914400" rtl="0" eaLnBrk="1" fontAlgn="auto" latinLnBrk="0" hangingPunct="1">
              <a:lnSpc>
                <a:spcPct val="100000"/>
              </a:lnSpc>
              <a:spcBef>
                <a:spcPts val="0"/>
              </a:spcBef>
              <a:spcAft>
                <a:spcPts val="0"/>
              </a:spcAft>
              <a:buClrTx/>
              <a:buSzTx/>
              <a:buFontTx/>
              <a:buNone/>
              <a:tabLst/>
              <a:defRPr/>
            </a:pPr>
            <a:r>
              <a:rPr lang="en-ES" dirty="0"/>
              <a:t>In this graph, we can see the number of deaths per day for each epidemic.</a:t>
            </a:r>
          </a:p>
          <a:p>
            <a:pPr marL="0" marR="0" lvl="0" indent="0" algn="l" defTabSz="914400" rtl="0" eaLnBrk="1" fontAlgn="auto" latinLnBrk="0" hangingPunct="1">
              <a:lnSpc>
                <a:spcPct val="100000"/>
              </a:lnSpc>
              <a:spcBef>
                <a:spcPts val="0"/>
              </a:spcBef>
              <a:spcAft>
                <a:spcPts val="0"/>
              </a:spcAft>
              <a:buClrTx/>
              <a:buSzTx/>
              <a:buFontTx/>
              <a:buNone/>
              <a:tabLst/>
              <a:defRPr/>
            </a:pPr>
            <a:r>
              <a:rPr lang="en-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ES" dirty="0"/>
              <a:t>In order to make things fair, I shifted each epidemic’s graph to alighn on Day 1 of the outbreak. </a:t>
            </a:r>
          </a:p>
          <a:p>
            <a:endParaRPr lang="en-ES" dirty="0"/>
          </a:p>
          <a:p>
            <a:r>
              <a:rPr lang="en-ES" dirty="0"/>
              <a:t>--This is COVID and this one is swine flu.--</a:t>
            </a:r>
          </a:p>
        </p:txBody>
      </p:sp>
      <p:sp>
        <p:nvSpPr>
          <p:cNvPr id="4" name="Slide Number Placeholder 3"/>
          <p:cNvSpPr>
            <a:spLocks noGrp="1"/>
          </p:cNvSpPr>
          <p:nvPr>
            <p:ph type="sldNum" sz="quarter" idx="5"/>
          </p:nvPr>
        </p:nvSpPr>
        <p:spPr/>
        <p:txBody>
          <a:bodyPr/>
          <a:lstStyle/>
          <a:p>
            <a:fld id="{7AF33ABB-F00E-964D-A4A3-16DE36DFFDEE}" type="slidenum">
              <a:rPr lang="en-ES" smtClean="0"/>
              <a:t>3</a:t>
            </a:fld>
            <a:endParaRPr lang="en-ES"/>
          </a:p>
        </p:txBody>
      </p:sp>
    </p:spTree>
    <p:extLst>
      <p:ext uri="{BB962C8B-B14F-4D97-AF65-F5344CB8AC3E}">
        <p14:creationId xmlns:p14="http://schemas.microsoft.com/office/powerpoint/2010/main" val="4040442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edium-content-serif-font"/>
              </a:rPr>
              <a:t>Similar to the trend in discounts, it can be seen that at-risk industries such as Energy and Consumer Discretionary have higher volatility whereas the volatility in Consumer Staples and Health Care is lower.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latin typeface="medium-content-serif-fon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edium-content-serif-font"/>
              </a:rPr>
              <a:t>The Energy sector on average has a variation of </a:t>
            </a:r>
            <a:r>
              <a:rPr lang="en-GB" b="1" dirty="0">
                <a:latin typeface="medium-content-serif-font"/>
              </a:rPr>
              <a:t>6.38%</a:t>
            </a:r>
            <a:r>
              <a:rPr lang="en-GB" dirty="0">
                <a:latin typeface="medium-content-serif-font"/>
              </a:rPr>
              <a:t> and Consumer Staples, on the other hand, has an average variation of </a:t>
            </a:r>
            <a:r>
              <a:rPr lang="en-GB" b="1" dirty="0">
                <a:latin typeface="medium-content-serif-font"/>
              </a:rPr>
              <a:t>3.36%</a:t>
            </a:r>
            <a:endParaRPr lang="en-ES" dirty="0"/>
          </a:p>
          <a:p>
            <a:endParaRPr lang="en-E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consumer staples sector</a:t>
            </a:r>
            <a:r>
              <a:rPr lang="en-GB" sz="1200" b="0" i="0" kern="1200" dirty="0">
                <a:solidFill>
                  <a:schemeClr val="tx1"/>
                </a:solidFill>
                <a:effectLst/>
                <a:latin typeface="+mn-lt"/>
                <a:ea typeface="+mn-ea"/>
                <a:cs typeface="+mn-cs"/>
              </a:rPr>
              <a:t>, includes companies that produce items such as food, beverages and non-durable household and personal products</a:t>
            </a:r>
            <a:endParaRPr lang="en-ES" dirty="0"/>
          </a:p>
          <a:p>
            <a:endParaRPr lang="en-ES" dirty="0"/>
          </a:p>
          <a:p>
            <a:r>
              <a:rPr lang="en-ES" b="1" dirty="0"/>
              <a:t>Possible questions: </a:t>
            </a:r>
          </a:p>
          <a:p>
            <a:endParaRPr lang="en-ES" dirty="0"/>
          </a:p>
          <a:p>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is the term given to goods and services that are considered non-essential by </a:t>
            </a:r>
            <a:r>
              <a:rPr lang="en-GB" sz="1200" b="1" i="0" kern="1200" dirty="0">
                <a:solidFill>
                  <a:schemeClr val="tx1"/>
                </a:solidFill>
                <a:effectLst/>
                <a:latin typeface="+mn-lt"/>
                <a:ea typeface="+mn-ea"/>
                <a:cs typeface="+mn-cs"/>
              </a:rPr>
              <a:t>consumers</a:t>
            </a:r>
            <a:r>
              <a:rPr lang="en-GB" sz="1200" b="0" i="0" kern="1200" dirty="0">
                <a:solidFill>
                  <a:schemeClr val="tx1"/>
                </a:solidFill>
                <a:effectLst/>
                <a:latin typeface="+mn-lt"/>
                <a:ea typeface="+mn-ea"/>
                <a:cs typeface="+mn-cs"/>
              </a:rPr>
              <a:t>, but desirable if their available income is sufficient to purchase them. </a:t>
            </a:r>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goods include durable goods, apparel, entertainment and leisure, and automobiles.</a:t>
            </a:r>
          </a:p>
          <a:p>
            <a:endParaRPr lang="en-GB" sz="1200" b="0" i="0" u="none" strike="noStrike"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utilities sector</a:t>
            </a:r>
            <a:r>
              <a:rPr lang="en-GB" sz="1200" b="0" i="0" kern="1200" dirty="0">
                <a:solidFill>
                  <a:schemeClr val="tx1"/>
                </a:solidFill>
                <a:effectLst/>
                <a:latin typeface="+mn-lt"/>
                <a:ea typeface="+mn-ea"/>
                <a:cs typeface="+mn-cs"/>
              </a:rPr>
              <a:t> refers to a category of companies that provide basic amenities, such as water, sewage services, electricity, dams, and natural gas.</a:t>
            </a:r>
            <a:endParaRPr lang="en-GB" sz="1200" b="1" i="0" u="none" strike="noStrike" kern="1200" dirty="0">
              <a:solidFill>
                <a:schemeClr val="tx1"/>
              </a:solidFill>
              <a:effectLst/>
              <a:latin typeface="+mn-lt"/>
              <a:ea typeface="+mn-ea"/>
              <a:cs typeface="+mn-cs"/>
            </a:endParaRPr>
          </a:p>
          <a:p>
            <a:endParaRPr lang="en-ES" dirty="0"/>
          </a:p>
          <a:p>
            <a:r>
              <a:rPr lang="en-GB" dirty="0"/>
              <a:t>W</a:t>
            </a:r>
            <a:r>
              <a:rPr lang="en-ES" dirty="0"/>
              <a:t>hy energy? </a:t>
            </a:r>
          </a:p>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is a category of stocks that relate to producing or supplying </a:t>
            </a:r>
            <a:r>
              <a:rPr lang="en-GB" sz="1200" b="1" i="0" kern="1200" dirty="0">
                <a:solidFill>
                  <a:schemeClr val="tx1"/>
                </a:solidFill>
                <a:effectLst/>
                <a:latin typeface="+mn-lt"/>
                <a:ea typeface="+mn-ea"/>
                <a:cs typeface="+mn-cs"/>
              </a:rPr>
              <a:t>energy</a:t>
            </a:r>
            <a:r>
              <a:rPr lang="en-GB" sz="1200" b="0" i="0" kern="1200" dirty="0">
                <a:solidFill>
                  <a:schemeClr val="tx1"/>
                </a:solidFill>
                <a:effectLst/>
                <a:latin typeface="+mn-lt"/>
                <a:ea typeface="+mn-ea"/>
                <a:cs typeface="+mn-cs"/>
              </a:rPr>
              <a:t>. 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or </a:t>
            </a:r>
            <a:r>
              <a:rPr lang="en-GB" sz="1200" b="1" i="0" kern="1200" dirty="0">
                <a:solidFill>
                  <a:schemeClr val="tx1"/>
                </a:solidFill>
                <a:effectLst/>
                <a:latin typeface="+mn-lt"/>
                <a:ea typeface="+mn-ea"/>
                <a:cs typeface="+mn-cs"/>
              </a:rPr>
              <a:t>industry</a:t>
            </a:r>
            <a:r>
              <a:rPr lang="en-GB" sz="1200" b="0" i="0" kern="1200" dirty="0">
                <a:solidFill>
                  <a:schemeClr val="tx1"/>
                </a:solidFill>
                <a:effectLst/>
                <a:latin typeface="+mn-lt"/>
                <a:ea typeface="+mn-ea"/>
                <a:cs typeface="+mn-cs"/>
              </a:rPr>
              <a:t> includes companies involved in the exploration and development of oil or gas reserves, oil and gas drilling, and refining.</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AF33ABB-F00E-964D-A4A3-16DE36DFFDEE}" type="slidenum">
              <a:rPr lang="en-ES" smtClean="0"/>
              <a:t>30</a:t>
            </a:fld>
            <a:endParaRPr lang="en-ES"/>
          </a:p>
        </p:txBody>
      </p:sp>
    </p:spTree>
    <p:extLst>
      <p:ext uri="{BB962C8B-B14F-4D97-AF65-F5344CB8AC3E}">
        <p14:creationId xmlns:p14="http://schemas.microsoft.com/office/powerpoint/2010/main" val="2118685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There is a high correlation between discounts and risk. </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dirty="0"/>
          </a:p>
          <a:p>
            <a:endParaRPr lang="en-GB" dirty="0"/>
          </a:p>
          <a:p>
            <a:r>
              <a:rPr lang="en-GB" dirty="0"/>
              <a:t>Possible questions: </a:t>
            </a:r>
          </a:p>
          <a:p>
            <a:endParaRPr lang="en-GB" dirty="0"/>
          </a:p>
          <a:p>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is the term given to goods and services that are considered non-essential by </a:t>
            </a:r>
            <a:r>
              <a:rPr lang="en-GB" sz="1200" b="1" i="0" kern="1200" dirty="0">
                <a:solidFill>
                  <a:schemeClr val="tx1"/>
                </a:solidFill>
                <a:effectLst/>
                <a:latin typeface="+mn-lt"/>
                <a:ea typeface="+mn-ea"/>
                <a:cs typeface="+mn-cs"/>
              </a:rPr>
              <a:t>consumers</a:t>
            </a:r>
            <a:r>
              <a:rPr lang="en-GB" sz="1200" b="0" i="0" kern="1200" dirty="0">
                <a:solidFill>
                  <a:schemeClr val="tx1"/>
                </a:solidFill>
                <a:effectLst/>
                <a:latin typeface="+mn-lt"/>
                <a:ea typeface="+mn-ea"/>
                <a:cs typeface="+mn-cs"/>
              </a:rPr>
              <a:t>, but desirable if their available income is sufficient to purchase them. </a:t>
            </a:r>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goods include durable goods, apparel, entertainment and leisure, and automobiles.</a:t>
            </a:r>
          </a:p>
          <a:p>
            <a:endParaRPr lang="en-GB" sz="1200" b="0" i="0" u="none" strike="noStrike"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utilities sector</a:t>
            </a:r>
            <a:r>
              <a:rPr lang="en-GB" sz="1200" b="0" i="0" kern="1200" dirty="0">
                <a:solidFill>
                  <a:schemeClr val="tx1"/>
                </a:solidFill>
                <a:effectLst/>
                <a:latin typeface="+mn-lt"/>
                <a:ea typeface="+mn-ea"/>
                <a:cs typeface="+mn-cs"/>
              </a:rPr>
              <a:t> refers to a category of companies that provide basic amenities, such as water, sewage services, electricity, dams, and natural gas.</a:t>
            </a:r>
          </a:p>
          <a:p>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is a category of stocks that relate to producing or supplying </a:t>
            </a:r>
            <a:r>
              <a:rPr lang="en-GB" sz="1200" b="1" i="0" kern="1200" dirty="0">
                <a:solidFill>
                  <a:schemeClr val="tx1"/>
                </a:solidFill>
                <a:effectLst/>
                <a:latin typeface="+mn-lt"/>
                <a:ea typeface="+mn-ea"/>
                <a:cs typeface="+mn-cs"/>
              </a:rPr>
              <a:t>energy</a:t>
            </a:r>
            <a:r>
              <a:rPr lang="en-GB" sz="1200" b="0" i="0" kern="1200" dirty="0">
                <a:solidFill>
                  <a:schemeClr val="tx1"/>
                </a:solidFill>
                <a:effectLst/>
                <a:latin typeface="+mn-lt"/>
                <a:ea typeface="+mn-ea"/>
                <a:cs typeface="+mn-cs"/>
              </a:rPr>
              <a:t>. 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or </a:t>
            </a:r>
            <a:r>
              <a:rPr lang="en-GB" sz="1200" b="1" i="0" kern="1200" dirty="0">
                <a:solidFill>
                  <a:schemeClr val="tx1"/>
                </a:solidFill>
                <a:effectLst/>
                <a:latin typeface="+mn-lt"/>
                <a:ea typeface="+mn-ea"/>
                <a:cs typeface="+mn-cs"/>
              </a:rPr>
              <a:t>industry</a:t>
            </a:r>
            <a:r>
              <a:rPr lang="en-GB" sz="1200" b="0" i="0" kern="1200" dirty="0">
                <a:solidFill>
                  <a:schemeClr val="tx1"/>
                </a:solidFill>
                <a:effectLst/>
                <a:latin typeface="+mn-lt"/>
                <a:ea typeface="+mn-ea"/>
                <a:cs typeface="+mn-cs"/>
              </a:rPr>
              <a:t> includes companies involved in the exploration and development of oil or gas reserves, oil and gas drilling, and refining.</a:t>
            </a:r>
          </a:p>
          <a:p>
            <a:endParaRPr lang="en-GB" sz="1200" b="1" i="0" u="none" strike="noStrike" kern="1200" dirty="0">
              <a:solidFill>
                <a:schemeClr val="tx1"/>
              </a:solidFill>
              <a:effectLst/>
              <a:latin typeface="+mn-lt"/>
              <a:ea typeface="+mn-ea"/>
              <a:cs typeface="+mn-cs"/>
            </a:endParaRPr>
          </a:p>
          <a:p>
            <a:br>
              <a:rPr lang="en-GB" dirty="0"/>
            </a:br>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31</a:t>
            </a:fld>
            <a:endParaRPr lang="en-ES"/>
          </a:p>
        </p:txBody>
      </p:sp>
    </p:spTree>
    <p:extLst>
      <p:ext uri="{BB962C8B-B14F-4D97-AF65-F5344CB8AC3E}">
        <p14:creationId xmlns:p14="http://schemas.microsoft.com/office/powerpoint/2010/main" val="443759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sectors at a massive discount (i.e. Energy) is also having a higher risk.</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objective of this analysis is to </a:t>
            </a:r>
            <a:r>
              <a:rPr lang="en-GB" sz="1200" b="1" i="1" kern="1200" dirty="0">
                <a:solidFill>
                  <a:schemeClr val="tx1"/>
                </a:solidFill>
                <a:effectLst/>
                <a:latin typeface="+mn-lt"/>
                <a:ea typeface="+mn-ea"/>
                <a:cs typeface="+mn-cs"/>
              </a:rPr>
              <a:t>look at these highly discounted stocks and pick the ones with lower risk.</a:t>
            </a:r>
            <a:endParaRPr lang="en-GB" sz="1200" b="0" i="0" kern="1200" dirty="0">
              <a:solidFill>
                <a:schemeClr val="tx1"/>
              </a:solidFill>
              <a:effectLst/>
              <a:latin typeface="+mn-lt"/>
              <a:ea typeface="+mn-ea"/>
              <a:cs typeface="+mn-cs"/>
            </a:endParaRPr>
          </a:p>
          <a:p>
            <a:endParaRPr lang="en-GB" dirty="0"/>
          </a:p>
          <a:p>
            <a:endParaRPr lang="en-GB" dirty="0"/>
          </a:p>
          <a:p>
            <a:r>
              <a:rPr lang="en-GB" dirty="0"/>
              <a:t>Possible questions: </a:t>
            </a:r>
          </a:p>
          <a:p>
            <a:endParaRPr lang="en-GB" dirty="0"/>
          </a:p>
          <a:p>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is the term given to goods and services that are considered non-essential by </a:t>
            </a:r>
            <a:r>
              <a:rPr lang="en-GB" sz="1200" b="1" i="0" kern="1200" dirty="0">
                <a:solidFill>
                  <a:schemeClr val="tx1"/>
                </a:solidFill>
                <a:effectLst/>
                <a:latin typeface="+mn-lt"/>
                <a:ea typeface="+mn-ea"/>
                <a:cs typeface="+mn-cs"/>
              </a:rPr>
              <a:t>consumers</a:t>
            </a:r>
            <a:r>
              <a:rPr lang="en-GB" sz="1200" b="0" i="0" kern="1200" dirty="0">
                <a:solidFill>
                  <a:schemeClr val="tx1"/>
                </a:solidFill>
                <a:effectLst/>
                <a:latin typeface="+mn-lt"/>
                <a:ea typeface="+mn-ea"/>
                <a:cs typeface="+mn-cs"/>
              </a:rPr>
              <a:t>, but desirable if their available income is sufficient to purchase them. </a:t>
            </a:r>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goods include durable goods, apparel, entertainment and leisure, and automobiles.</a:t>
            </a:r>
          </a:p>
          <a:p>
            <a:endParaRPr lang="en-GB" sz="1200" b="0" i="0" u="none" strike="noStrike"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utilities sector</a:t>
            </a:r>
            <a:r>
              <a:rPr lang="en-GB" sz="1200" b="0" i="0" kern="1200" dirty="0">
                <a:solidFill>
                  <a:schemeClr val="tx1"/>
                </a:solidFill>
                <a:effectLst/>
                <a:latin typeface="+mn-lt"/>
                <a:ea typeface="+mn-ea"/>
                <a:cs typeface="+mn-cs"/>
              </a:rPr>
              <a:t> refers to a category of companies that provide basic amenities, such as water, sewage services, electricity, dams, and natural gas.</a:t>
            </a:r>
          </a:p>
          <a:p>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is a category of stocks that relate to producing or supplying </a:t>
            </a:r>
            <a:r>
              <a:rPr lang="en-GB" sz="1200" b="1" i="0" kern="1200" dirty="0">
                <a:solidFill>
                  <a:schemeClr val="tx1"/>
                </a:solidFill>
                <a:effectLst/>
                <a:latin typeface="+mn-lt"/>
                <a:ea typeface="+mn-ea"/>
                <a:cs typeface="+mn-cs"/>
              </a:rPr>
              <a:t>energy</a:t>
            </a:r>
            <a:r>
              <a:rPr lang="en-GB" sz="1200" b="0" i="0" kern="1200" dirty="0">
                <a:solidFill>
                  <a:schemeClr val="tx1"/>
                </a:solidFill>
                <a:effectLst/>
                <a:latin typeface="+mn-lt"/>
                <a:ea typeface="+mn-ea"/>
                <a:cs typeface="+mn-cs"/>
              </a:rPr>
              <a:t>. 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or </a:t>
            </a:r>
            <a:r>
              <a:rPr lang="en-GB" sz="1200" b="1" i="0" kern="1200" dirty="0">
                <a:solidFill>
                  <a:schemeClr val="tx1"/>
                </a:solidFill>
                <a:effectLst/>
                <a:latin typeface="+mn-lt"/>
                <a:ea typeface="+mn-ea"/>
                <a:cs typeface="+mn-cs"/>
              </a:rPr>
              <a:t>industry</a:t>
            </a:r>
            <a:r>
              <a:rPr lang="en-GB" sz="1200" b="0" i="0" kern="1200" dirty="0">
                <a:solidFill>
                  <a:schemeClr val="tx1"/>
                </a:solidFill>
                <a:effectLst/>
                <a:latin typeface="+mn-lt"/>
                <a:ea typeface="+mn-ea"/>
                <a:cs typeface="+mn-cs"/>
              </a:rPr>
              <a:t> includes companies involved in the exploration and development of oil or gas reserves, oil and gas drilling, and refining.</a:t>
            </a:r>
          </a:p>
          <a:p>
            <a:endParaRPr lang="en-GB" sz="1200" b="1" i="0" u="none" strike="noStrike" kern="1200" dirty="0">
              <a:solidFill>
                <a:schemeClr val="tx1"/>
              </a:solidFill>
              <a:effectLst/>
              <a:latin typeface="+mn-lt"/>
              <a:ea typeface="+mn-ea"/>
              <a:cs typeface="+mn-cs"/>
            </a:endParaRPr>
          </a:p>
          <a:p>
            <a:br>
              <a:rPr lang="en-GB" dirty="0"/>
            </a:br>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32</a:t>
            </a:fld>
            <a:endParaRPr lang="en-ES"/>
          </a:p>
        </p:txBody>
      </p:sp>
    </p:spTree>
    <p:extLst>
      <p:ext uri="{BB962C8B-B14F-4D97-AF65-F5344CB8AC3E}">
        <p14:creationId xmlns:p14="http://schemas.microsoft.com/office/powerpoint/2010/main" val="2276966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mn-lt"/>
              </a:rPr>
              <a:t>In this case in order to see the most affected ones. I took the top 1 company with higher discount within the top 5 discounted sectors. </a:t>
            </a:r>
          </a:p>
          <a:p>
            <a:endParaRPr lang="en-ES" dirty="0"/>
          </a:p>
          <a:p>
            <a:endParaRPr lang="en-ES" dirty="0"/>
          </a:p>
          <a:p>
            <a:r>
              <a:rPr lang="en-ES" dirty="0"/>
              <a:t>Possible questions: </a:t>
            </a:r>
          </a:p>
          <a:p>
            <a:endParaRPr lang="en-ES" dirty="0"/>
          </a:p>
          <a:p>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is the term given to goods and services that are considered non-essential by </a:t>
            </a:r>
            <a:r>
              <a:rPr lang="en-GB" sz="1200" b="1" i="0" kern="1200" dirty="0">
                <a:solidFill>
                  <a:schemeClr val="tx1"/>
                </a:solidFill>
                <a:effectLst/>
                <a:latin typeface="+mn-lt"/>
                <a:ea typeface="+mn-ea"/>
                <a:cs typeface="+mn-cs"/>
              </a:rPr>
              <a:t>consumers</a:t>
            </a:r>
            <a:r>
              <a:rPr lang="en-GB" sz="1200" b="0" i="0" kern="1200" dirty="0">
                <a:solidFill>
                  <a:schemeClr val="tx1"/>
                </a:solidFill>
                <a:effectLst/>
                <a:latin typeface="+mn-lt"/>
                <a:ea typeface="+mn-ea"/>
                <a:cs typeface="+mn-cs"/>
              </a:rPr>
              <a:t>, but desirable if their available income is sufficient to purchase them. </a:t>
            </a:r>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goods include durable goods, apparel, entertainment and leisure, and automobiles.</a:t>
            </a:r>
          </a:p>
          <a:p>
            <a:endParaRPr lang="en-GB" sz="1200" b="0" i="0" u="none" strike="noStrike"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utilities sector</a:t>
            </a:r>
            <a:r>
              <a:rPr lang="en-GB" sz="1200" b="0" i="0" kern="1200" dirty="0">
                <a:solidFill>
                  <a:schemeClr val="tx1"/>
                </a:solidFill>
                <a:effectLst/>
                <a:latin typeface="+mn-lt"/>
                <a:ea typeface="+mn-ea"/>
                <a:cs typeface="+mn-cs"/>
              </a:rPr>
              <a:t> refers to a category of companies that provide basic amenities, such as water, sewage services, electricity, dams, and natural gas.</a:t>
            </a:r>
          </a:p>
          <a:p>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is a category of stocks that relate to producing or supplying </a:t>
            </a:r>
            <a:r>
              <a:rPr lang="en-GB" sz="1200" b="1" i="0" kern="1200" dirty="0">
                <a:solidFill>
                  <a:schemeClr val="tx1"/>
                </a:solidFill>
                <a:effectLst/>
                <a:latin typeface="+mn-lt"/>
                <a:ea typeface="+mn-ea"/>
                <a:cs typeface="+mn-cs"/>
              </a:rPr>
              <a:t>energy</a:t>
            </a:r>
            <a:r>
              <a:rPr lang="en-GB" sz="1200" b="0" i="0" kern="1200" dirty="0">
                <a:solidFill>
                  <a:schemeClr val="tx1"/>
                </a:solidFill>
                <a:effectLst/>
                <a:latin typeface="+mn-lt"/>
                <a:ea typeface="+mn-ea"/>
                <a:cs typeface="+mn-cs"/>
              </a:rPr>
              <a:t>. 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or </a:t>
            </a:r>
            <a:r>
              <a:rPr lang="en-GB" sz="1200" b="1" i="0" kern="1200" dirty="0">
                <a:solidFill>
                  <a:schemeClr val="tx1"/>
                </a:solidFill>
                <a:effectLst/>
                <a:latin typeface="+mn-lt"/>
                <a:ea typeface="+mn-ea"/>
                <a:cs typeface="+mn-cs"/>
              </a:rPr>
              <a:t>industry</a:t>
            </a:r>
            <a:r>
              <a:rPr lang="en-GB" sz="1200" b="0" i="0" kern="1200" dirty="0">
                <a:solidFill>
                  <a:schemeClr val="tx1"/>
                </a:solidFill>
                <a:effectLst/>
                <a:latin typeface="+mn-lt"/>
                <a:ea typeface="+mn-ea"/>
                <a:cs typeface="+mn-cs"/>
              </a:rPr>
              <a:t> includes companies involved in the exploration and development of oil or gas reserves, oil and gas drilling, and refining.</a:t>
            </a:r>
          </a:p>
          <a:p>
            <a:endParaRPr lang="en-GB" sz="1200" b="1" i="0" u="none" strike="noStrike" kern="1200" dirty="0">
              <a:solidFill>
                <a:schemeClr val="tx1"/>
              </a:solidFill>
              <a:effectLst/>
              <a:latin typeface="+mn-lt"/>
              <a:ea typeface="+mn-ea"/>
              <a:cs typeface="+mn-cs"/>
            </a:endParaRPr>
          </a:p>
          <a:p>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33</a:t>
            </a:fld>
            <a:endParaRPr lang="en-ES"/>
          </a:p>
        </p:txBody>
      </p:sp>
    </p:spTree>
    <p:extLst>
      <p:ext uri="{BB962C8B-B14F-4D97-AF65-F5344CB8AC3E}">
        <p14:creationId xmlns:p14="http://schemas.microsoft.com/office/powerpoint/2010/main" val="3386297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mn-lt"/>
              </a:rPr>
              <a:t>From those 5 companies, took daily stock percentage change on prices from the 1</a:t>
            </a:r>
            <a:r>
              <a:rPr lang="en-GB" baseline="30000" dirty="0">
                <a:latin typeface="+mn-lt"/>
              </a:rPr>
              <a:t>st</a:t>
            </a:r>
            <a:r>
              <a:rPr lang="en-GB" dirty="0">
                <a:latin typeface="+mn-lt"/>
              </a:rPr>
              <a:t> of December, 2019 to current date. There wasn’t any specific reason to choose the specified date, the idea was to capture enough historical data to understand what was happening before the crash. </a:t>
            </a:r>
          </a:p>
          <a:p>
            <a:endParaRPr lang="en-GB" sz="1200" b="1"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The purple line is the COVID-19 and we see that at the beginning the percentage change was more or less stable and when COV starts to emerge, It is not surprising that March 2020 has the most number of drops. Companies experiences their lowest return. </a:t>
            </a:r>
          </a:p>
          <a:p>
            <a:endParaRPr lang="en-GB" sz="1200" b="0"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Possible questions: </a:t>
            </a:r>
          </a:p>
          <a:p>
            <a:endParaRPr lang="en-GB" sz="1200" b="1" i="0" u="none" strike="noStrike" kern="1200" dirty="0">
              <a:solidFill>
                <a:schemeClr val="tx1"/>
              </a:solidFill>
              <a:effectLst/>
              <a:latin typeface="+mn-lt"/>
              <a:ea typeface="+mn-ea"/>
              <a:cs typeface="+mn-cs"/>
            </a:endParaRPr>
          </a:p>
          <a:p>
            <a:r>
              <a:rPr lang="en-GB" sz="1200" b="1" i="0" u="none" strike="noStrike" kern="1200" dirty="0">
                <a:solidFill>
                  <a:schemeClr val="tx1"/>
                </a:solidFill>
                <a:effectLst/>
                <a:latin typeface="+mn-lt"/>
                <a:ea typeface="+mn-ea"/>
                <a:cs typeface="+mn-cs"/>
              </a:rPr>
              <a:t>LNC: </a:t>
            </a:r>
            <a:r>
              <a:rPr lang="en-GB" sz="1200" b="0" i="0" u="none" strike="noStrike" kern="1200" dirty="0">
                <a:solidFill>
                  <a:schemeClr val="tx1"/>
                </a:solidFill>
                <a:effectLst/>
                <a:latin typeface="+mn-lt"/>
                <a:ea typeface="+mn-ea"/>
                <a:cs typeface="+mn-cs"/>
              </a:rPr>
              <a:t>Financials</a:t>
            </a:r>
          </a:p>
          <a:p>
            <a:r>
              <a:rPr lang="en-GB" sz="1200" b="1" i="0" u="none" strike="noStrike" kern="1200" dirty="0">
                <a:solidFill>
                  <a:schemeClr val="tx1"/>
                </a:solidFill>
                <a:effectLst/>
                <a:latin typeface="+mn-lt"/>
                <a:ea typeface="+mn-ea"/>
                <a:cs typeface="+mn-cs"/>
              </a:rPr>
              <a:t>MOS: </a:t>
            </a:r>
            <a:r>
              <a:rPr lang="en-GB" sz="1200" b="0" i="0" u="none" strike="noStrike" kern="1200" dirty="0">
                <a:solidFill>
                  <a:schemeClr val="tx1"/>
                </a:solidFill>
                <a:effectLst/>
                <a:latin typeface="+mn-lt"/>
                <a:ea typeface="+mn-ea"/>
                <a:cs typeface="+mn-cs"/>
              </a:rPr>
              <a:t>Materials</a:t>
            </a:r>
          </a:p>
          <a:p>
            <a:r>
              <a:rPr lang="en-GB" sz="1200" b="1" i="0" u="none" strike="noStrike" kern="1200" dirty="0">
                <a:solidFill>
                  <a:schemeClr val="tx1"/>
                </a:solidFill>
                <a:effectLst/>
                <a:latin typeface="+mn-lt"/>
                <a:ea typeface="+mn-ea"/>
                <a:cs typeface="+mn-cs"/>
              </a:rPr>
              <a:t>NBL</a:t>
            </a:r>
            <a:r>
              <a:rPr lang="en-GB" sz="1200" b="0" i="0" u="none" strike="noStrike" kern="1200" dirty="0">
                <a:solidFill>
                  <a:schemeClr val="tx1"/>
                </a:solidFill>
                <a:effectLst/>
                <a:latin typeface="+mn-lt"/>
                <a:ea typeface="+mn-ea"/>
                <a:cs typeface="+mn-cs"/>
              </a:rPr>
              <a:t>: Energy</a:t>
            </a:r>
          </a:p>
          <a:p>
            <a:r>
              <a:rPr lang="en-GB" sz="1200" b="1" i="0" u="none" strike="noStrike" kern="1200" dirty="0">
                <a:solidFill>
                  <a:schemeClr val="tx1"/>
                </a:solidFill>
                <a:effectLst/>
                <a:latin typeface="+mn-lt"/>
                <a:ea typeface="+mn-ea"/>
                <a:cs typeface="+mn-cs"/>
              </a:rPr>
              <a:t>NCLH : </a:t>
            </a:r>
            <a:r>
              <a:rPr lang="en-GB" sz="1200" b="0" i="0" u="none" strike="noStrike" kern="1200" dirty="0">
                <a:solidFill>
                  <a:schemeClr val="tx1"/>
                </a:solidFill>
                <a:effectLst/>
                <a:latin typeface="+mn-lt"/>
                <a:ea typeface="+mn-ea"/>
                <a:cs typeface="+mn-cs"/>
              </a:rPr>
              <a:t>Consumer Discretionary</a:t>
            </a:r>
          </a:p>
          <a:p>
            <a:r>
              <a:rPr lang="en-GB" sz="1200" b="1" i="0" u="none" strike="noStrike" kern="1200" dirty="0">
                <a:solidFill>
                  <a:schemeClr val="tx1"/>
                </a:solidFill>
                <a:effectLst/>
                <a:latin typeface="+mn-lt"/>
                <a:ea typeface="+mn-ea"/>
                <a:cs typeface="+mn-cs"/>
              </a:rPr>
              <a:t>UAL</a:t>
            </a:r>
            <a:r>
              <a:rPr lang="en-GB" sz="1200" b="0" i="0" u="none" strike="noStrike" kern="1200" dirty="0">
                <a:solidFill>
                  <a:schemeClr val="tx1"/>
                </a:solidFill>
                <a:effectLst/>
                <a:latin typeface="+mn-lt"/>
                <a:ea typeface="+mn-ea"/>
                <a:cs typeface="+mn-cs"/>
              </a:rPr>
              <a:t>: Industrials</a:t>
            </a:r>
          </a:p>
          <a:p>
            <a:endParaRPr lang="en-GB" sz="1200" b="1" i="0" u="none" strike="noStrike"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is the term given to goods and services that are considered non-essential by </a:t>
            </a:r>
            <a:r>
              <a:rPr lang="en-GB" sz="1200" b="1" i="0" kern="1200" dirty="0">
                <a:solidFill>
                  <a:schemeClr val="tx1"/>
                </a:solidFill>
                <a:effectLst/>
                <a:latin typeface="+mn-lt"/>
                <a:ea typeface="+mn-ea"/>
                <a:cs typeface="+mn-cs"/>
              </a:rPr>
              <a:t>consumers</a:t>
            </a:r>
            <a:r>
              <a:rPr lang="en-GB" sz="1200" b="0" i="0" kern="1200" dirty="0">
                <a:solidFill>
                  <a:schemeClr val="tx1"/>
                </a:solidFill>
                <a:effectLst/>
                <a:latin typeface="+mn-lt"/>
                <a:ea typeface="+mn-ea"/>
                <a:cs typeface="+mn-cs"/>
              </a:rPr>
              <a:t>, but desirable if their available income is sufficient to purchase them. </a:t>
            </a:r>
            <a:r>
              <a:rPr lang="en-GB" sz="1200" b="1" i="0" kern="1200" dirty="0">
                <a:solidFill>
                  <a:schemeClr val="tx1"/>
                </a:solidFill>
                <a:effectLst/>
                <a:latin typeface="+mn-lt"/>
                <a:ea typeface="+mn-ea"/>
                <a:cs typeface="+mn-cs"/>
              </a:rPr>
              <a:t>Consumer discretionary</a:t>
            </a:r>
            <a:r>
              <a:rPr lang="en-GB" sz="1200" b="0" i="0" kern="1200" dirty="0">
                <a:solidFill>
                  <a:schemeClr val="tx1"/>
                </a:solidFill>
                <a:effectLst/>
                <a:latin typeface="+mn-lt"/>
                <a:ea typeface="+mn-ea"/>
                <a:cs typeface="+mn-cs"/>
              </a:rPr>
              <a:t> goods include durable goods, apparel, entertainment and leisure, and automobiles.</a:t>
            </a:r>
          </a:p>
          <a:p>
            <a:endParaRPr lang="en-GB" sz="1200" b="0" i="0" u="none" strike="noStrike"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utilities sector</a:t>
            </a:r>
            <a:r>
              <a:rPr lang="en-GB" sz="1200" b="0" i="0" kern="1200" dirty="0">
                <a:solidFill>
                  <a:schemeClr val="tx1"/>
                </a:solidFill>
                <a:effectLst/>
                <a:latin typeface="+mn-lt"/>
                <a:ea typeface="+mn-ea"/>
                <a:cs typeface="+mn-cs"/>
              </a:rPr>
              <a:t> refers to a category of companies that provide basic amenities, such as water, sewage services, electricity, dams, and natural gas.</a:t>
            </a:r>
          </a:p>
          <a:p>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is a category of stocks that relate to producing or supplying </a:t>
            </a:r>
            <a:r>
              <a:rPr lang="en-GB" sz="1200" b="1" i="0" kern="1200" dirty="0">
                <a:solidFill>
                  <a:schemeClr val="tx1"/>
                </a:solidFill>
                <a:effectLst/>
                <a:latin typeface="+mn-lt"/>
                <a:ea typeface="+mn-ea"/>
                <a:cs typeface="+mn-cs"/>
              </a:rPr>
              <a:t>energy</a:t>
            </a:r>
            <a:r>
              <a:rPr lang="en-GB" sz="1200" b="0" i="0" kern="1200" dirty="0">
                <a:solidFill>
                  <a:schemeClr val="tx1"/>
                </a:solidFill>
                <a:effectLst/>
                <a:latin typeface="+mn-lt"/>
                <a:ea typeface="+mn-ea"/>
                <a:cs typeface="+mn-cs"/>
              </a:rPr>
              <a:t>. The </a:t>
            </a:r>
            <a:r>
              <a:rPr lang="en-GB" sz="1200" b="1" i="0" kern="1200" dirty="0">
                <a:solidFill>
                  <a:schemeClr val="tx1"/>
                </a:solidFill>
                <a:effectLst/>
                <a:latin typeface="+mn-lt"/>
                <a:ea typeface="+mn-ea"/>
                <a:cs typeface="+mn-cs"/>
              </a:rPr>
              <a:t>energy sector</a:t>
            </a:r>
            <a:r>
              <a:rPr lang="en-GB" sz="1200" b="0" i="0" kern="1200" dirty="0">
                <a:solidFill>
                  <a:schemeClr val="tx1"/>
                </a:solidFill>
                <a:effectLst/>
                <a:latin typeface="+mn-lt"/>
                <a:ea typeface="+mn-ea"/>
                <a:cs typeface="+mn-cs"/>
              </a:rPr>
              <a:t> or </a:t>
            </a:r>
            <a:r>
              <a:rPr lang="en-GB" sz="1200" b="1" i="0" kern="1200" dirty="0">
                <a:solidFill>
                  <a:schemeClr val="tx1"/>
                </a:solidFill>
                <a:effectLst/>
                <a:latin typeface="+mn-lt"/>
                <a:ea typeface="+mn-ea"/>
                <a:cs typeface="+mn-cs"/>
              </a:rPr>
              <a:t>industry</a:t>
            </a:r>
            <a:r>
              <a:rPr lang="en-GB" sz="1200" b="0" i="0" kern="1200" dirty="0">
                <a:solidFill>
                  <a:schemeClr val="tx1"/>
                </a:solidFill>
                <a:effectLst/>
                <a:latin typeface="+mn-lt"/>
                <a:ea typeface="+mn-ea"/>
                <a:cs typeface="+mn-cs"/>
              </a:rPr>
              <a:t> includes companies involved in the exploration and development of oil or gas reserves, oil and gas drilling, and refining.</a:t>
            </a:r>
          </a:p>
          <a:p>
            <a:endParaRPr lang="en-GB" sz="1200" b="1"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AF33ABB-F00E-964D-A4A3-16DE36DFFDEE}" type="slidenum">
              <a:rPr lang="en-ES" smtClean="0"/>
              <a:t>34</a:t>
            </a:fld>
            <a:endParaRPr lang="en-ES"/>
          </a:p>
        </p:txBody>
      </p:sp>
    </p:spTree>
    <p:extLst>
      <p:ext uri="{BB962C8B-B14F-4D97-AF65-F5344CB8AC3E}">
        <p14:creationId xmlns:p14="http://schemas.microsoft.com/office/powerpoint/2010/main" val="978139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35</a:t>
            </a:fld>
            <a:endParaRPr lang="en-ES"/>
          </a:p>
        </p:txBody>
      </p:sp>
    </p:spTree>
    <p:extLst>
      <p:ext uri="{BB962C8B-B14F-4D97-AF65-F5344CB8AC3E}">
        <p14:creationId xmlns:p14="http://schemas.microsoft.com/office/powerpoint/2010/main" val="1985080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We are all hearing at the news, and starting to worry on how this will impact our economy. </a:t>
            </a:r>
          </a:p>
          <a:p>
            <a:endParaRPr lang="en-ES" dirty="0"/>
          </a:p>
          <a:p>
            <a:r>
              <a:rPr lang="en-ES" dirty="0"/>
              <a:t>Let's quantify it in real data. </a:t>
            </a:r>
          </a:p>
        </p:txBody>
      </p:sp>
      <p:sp>
        <p:nvSpPr>
          <p:cNvPr id="4" name="Slide Number Placeholder 3"/>
          <p:cNvSpPr>
            <a:spLocks noGrp="1"/>
          </p:cNvSpPr>
          <p:nvPr>
            <p:ph type="sldNum" sz="quarter" idx="5"/>
          </p:nvPr>
        </p:nvSpPr>
        <p:spPr/>
        <p:txBody>
          <a:bodyPr/>
          <a:lstStyle/>
          <a:p>
            <a:fld id="{7AF33ABB-F00E-964D-A4A3-16DE36DFFDEE}" type="slidenum">
              <a:rPr lang="en-ES" smtClean="0"/>
              <a:t>36</a:t>
            </a:fld>
            <a:endParaRPr lang="en-ES"/>
          </a:p>
        </p:txBody>
      </p:sp>
    </p:spTree>
    <p:extLst>
      <p:ext uri="{BB962C8B-B14F-4D97-AF65-F5344CB8AC3E}">
        <p14:creationId xmlns:p14="http://schemas.microsoft.com/office/powerpoint/2010/main" val="593680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From the total confirmed cases, the 20% recovered and the 6% diead, leaving 74% still active. </a:t>
            </a:r>
          </a:p>
          <a:p>
            <a:endParaRPr lang="en-ES" dirty="0"/>
          </a:p>
          <a:p>
            <a:r>
              <a:rPr lang="en-ES" dirty="0"/>
              <a:t>In this graph we can see the growth rate of the different types of cases over time. </a:t>
            </a:r>
          </a:p>
          <a:p>
            <a:endParaRPr lang="en-ES" dirty="0"/>
          </a:p>
          <a:p>
            <a:r>
              <a:rPr lang="en-ES" dirty="0"/>
              <a:t>At the current rate, there are signs of a drop in the trend of total cases. </a:t>
            </a:r>
          </a:p>
        </p:txBody>
      </p:sp>
      <p:sp>
        <p:nvSpPr>
          <p:cNvPr id="4" name="Slide Number Placeholder 3"/>
          <p:cNvSpPr>
            <a:spLocks noGrp="1"/>
          </p:cNvSpPr>
          <p:nvPr>
            <p:ph type="sldNum" sz="quarter" idx="5"/>
          </p:nvPr>
        </p:nvSpPr>
        <p:spPr/>
        <p:txBody>
          <a:bodyPr/>
          <a:lstStyle/>
          <a:p>
            <a:fld id="{7AF33ABB-F00E-964D-A4A3-16DE36DFFDEE}" type="slidenum">
              <a:rPr lang="en-ES" smtClean="0"/>
              <a:t>37</a:t>
            </a:fld>
            <a:endParaRPr lang="en-ES"/>
          </a:p>
        </p:txBody>
      </p:sp>
    </p:spTree>
    <p:extLst>
      <p:ext uri="{BB962C8B-B14F-4D97-AF65-F5344CB8AC3E}">
        <p14:creationId xmlns:p14="http://schemas.microsoft.com/office/powerpoint/2010/main" val="2009022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Now we are going to check if there's any trend as of Age and Gender. </a:t>
            </a:r>
          </a:p>
        </p:txBody>
      </p:sp>
      <p:sp>
        <p:nvSpPr>
          <p:cNvPr id="4" name="Slide Number Placeholder 3"/>
          <p:cNvSpPr>
            <a:spLocks noGrp="1"/>
          </p:cNvSpPr>
          <p:nvPr>
            <p:ph type="sldNum" sz="quarter" idx="5"/>
          </p:nvPr>
        </p:nvSpPr>
        <p:spPr/>
        <p:txBody>
          <a:bodyPr/>
          <a:lstStyle/>
          <a:p>
            <a:fld id="{7AF33ABB-F00E-964D-A4A3-16DE36DFFDEE}" type="slidenum">
              <a:rPr lang="en-ES" smtClean="0"/>
              <a:t>38</a:t>
            </a:fld>
            <a:endParaRPr lang="en-ES"/>
          </a:p>
        </p:txBody>
      </p:sp>
    </p:spTree>
    <p:extLst>
      <p:ext uri="{BB962C8B-B14F-4D97-AF65-F5344CB8AC3E}">
        <p14:creationId xmlns:p14="http://schemas.microsoft.com/office/powerpoint/2010/main" val="3358993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Cases in COVID are happening in all the age groups. But the age group of 70 to 90 have a higher mortality rate. </a:t>
            </a:r>
          </a:p>
          <a:p>
            <a:endParaRPr lang="en-ES" dirty="0"/>
          </a:p>
          <a:p>
            <a:r>
              <a:rPr lang="en-ES" dirty="0"/>
              <a:t>Men are more likely to die from coronavirus than women. </a:t>
            </a:r>
          </a:p>
          <a:p>
            <a:endParaRPr lang="en-ES" dirty="0"/>
          </a:p>
          <a:p>
            <a:r>
              <a:rPr lang="en-ES" dirty="0"/>
              <a:t>If we look at both gender and age together. We see that for men it follows a normal distribution. On the other hand, women are concentrated in a higher range of age. </a:t>
            </a:r>
          </a:p>
        </p:txBody>
      </p:sp>
      <p:sp>
        <p:nvSpPr>
          <p:cNvPr id="4" name="Slide Number Placeholder 3"/>
          <p:cNvSpPr>
            <a:spLocks noGrp="1"/>
          </p:cNvSpPr>
          <p:nvPr>
            <p:ph type="sldNum" sz="quarter" idx="5"/>
          </p:nvPr>
        </p:nvSpPr>
        <p:spPr/>
        <p:txBody>
          <a:bodyPr/>
          <a:lstStyle/>
          <a:p>
            <a:fld id="{7AF33ABB-F00E-964D-A4A3-16DE36DFFDEE}" type="slidenum">
              <a:rPr lang="en-ES" smtClean="0"/>
              <a:t>39</a:t>
            </a:fld>
            <a:endParaRPr lang="en-ES"/>
          </a:p>
        </p:txBody>
      </p:sp>
    </p:spTree>
    <p:extLst>
      <p:ext uri="{BB962C8B-B14F-4D97-AF65-F5344CB8AC3E}">
        <p14:creationId xmlns:p14="http://schemas.microsoft.com/office/powerpoint/2010/main" val="158376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ooper Hewitt"/>
              </a:rPr>
              <a:t>Lately people have been trying to minimize COVID-19 by comparing it to the Swine flu</a:t>
            </a:r>
          </a:p>
          <a:p>
            <a:endParaRPr lang="en-E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ooper Hewitt"/>
              </a:rPr>
              <a:t>Although it’s true that so far, </a:t>
            </a:r>
            <a:r>
              <a:rPr lang="en-US" sz="1200" dirty="0">
                <a:solidFill>
                  <a:srgbClr val="C45757"/>
                </a:solidFill>
                <a:latin typeface="Cooper Hewitt Heavy"/>
              </a:rPr>
              <a:t>Swine Flue has killed 4x more people.</a:t>
            </a:r>
            <a:endParaRPr lang="en-US" sz="1200" dirty="0">
              <a:solidFill>
                <a:srgbClr val="000000"/>
              </a:solidFill>
              <a:latin typeface="Cooper Hewitt"/>
            </a:endParaRPr>
          </a:p>
          <a:p>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4</a:t>
            </a:fld>
            <a:endParaRPr lang="en-ES"/>
          </a:p>
        </p:txBody>
      </p:sp>
    </p:spTree>
    <p:extLst>
      <p:ext uri="{BB962C8B-B14F-4D97-AF65-F5344CB8AC3E}">
        <p14:creationId xmlns:p14="http://schemas.microsoft.com/office/powerpoint/2010/main" val="2585384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This is the same analysis that we did previously on temperature, but this time using humidity as the target variable. </a:t>
            </a:r>
          </a:p>
          <a:p>
            <a:endParaRPr lang="en-ES" dirty="0"/>
          </a:p>
          <a:p>
            <a:r>
              <a:rPr lang="en-ES" dirty="0"/>
              <a:t>And although we saw that with temperature, there was a clear correlation, in the next slide we are going to prove that there's no correlation in the case of humidity. </a:t>
            </a:r>
          </a:p>
        </p:txBody>
      </p:sp>
      <p:sp>
        <p:nvSpPr>
          <p:cNvPr id="4" name="Slide Number Placeholder 3"/>
          <p:cNvSpPr>
            <a:spLocks noGrp="1"/>
          </p:cNvSpPr>
          <p:nvPr>
            <p:ph type="sldNum" sz="quarter" idx="5"/>
          </p:nvPr>
        </p:nvSpPr>
        <p:spPr/>
        <p:txBody>
          <a:bodyPr/>
          <a:lstStyle/>
          <a:p>
            <a:fld id="{7AF33ABB-F00E-964D-A4A3-16DE36DFFDEE}" type="slidenum">
              <a:rPr lang="en-ES" smtClean="0"/>
              <a:t>40</a:t>
            </a:fld>
            <a:endParaRPr lang="en-ES"/>
          </a:p>
        </p:txBody>
      </p:sp>
    </p:spTree>
    <p:extLst>
      <p:ext uri="{BB962C8B-B14F-4D97-AF65-F5344CB8AC3E}">
        <p14:creationId xmlns:p14="http://schemas.microsoft.com/office/powerpoint/2010/main" val="1557777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This graphs show us evidence that there's no correlation among this two variables. Because all the data is dispersed accross the graph, with any clear relation.</a:t>
            </a:r>
          </a:p>
        </p:txBody>
      </p:sp>
      <p:sp>
        <p:nvSpPr>
          <p:cNvPr id="4" name="Slide Number Placeholder 3"/>
          <p:cNvSpPr>
            <a:spLocks noGrp="1"/>
          </p:cNvSpPr>
          <p:nvPr>
            <p:ph type="sldNum" sz="quarter" idx="5"/>
          </p:nvPr>
        </p:nvSpPr>
        <p:spPr/>
        <p:txBody>
          <a:bodyPr/>
          <a:lstStyle/>
          <a:p>
            <a:fld id="{7AF33ABB-F00E-964D-A4A3-16DE36DFFDEE}" type="slidenum">
              <a:rPr lang="en-ES" smtClean="0"/>
              <a:t>41</a:t>
            </a:fld>
            <a:endParaRPr lang="en-ES"/>
          </a:p>
        </p:txBody>
      </p:sp>
    </p:spTree>
    <p:extLst>
      <p:ext uri="{BB962C8B-B14F-4D97-AF65-F5344CB8AC3E}">
        <p14:creationId xmlns:p14="http://schemas.microsoft.com/office/powerpoint/2010/main" val="2754881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C45757"/>
                </a:solidFill>
                <a:latin typeface="Cooper Hewitt Heavy"/>
              </a:rPr>
              <a:t>If we zoom in on the graph the first graph that we saw. Next slide</a:t>
            </a:r>
            <a:endParaRPr lang="en-US" sz="1200" dirty="0">
              <a:solidFill>
                <a:srgbClr val="000000"/>
              </a:solidFill>
              <a:latin typeface="Cooper Hewitt"/>
            </a:endParaRPr>
          </a:p>
          <a:p>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5</a:t>
            </a:fld>
            <a:endParaRPr lang="en-ES"/>
          </a:p>
        </p:txBody>
      </p:sp>
    </p:spTree>
    <p:extLst>
      <p:ext uri="{BB962C8B-B14F-4D97-AF65-F5344CB8AC3E}">
        <p14:creationId xmlns:p14="http://schemas.microsoft.com/office/powerpoint/2010/main" val="3149579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C45757"/>
                </a:solidFill>
                <a:latin typeface="Cooper Hewitt Heavy"/>
              </a:rPr>
              <a:t>We can see that COVID-19 is the fastest-killing outbreak of the century</a:t>
            </a:r>
            <a:r>
              <a:rPr lang="en-US" sz="1200" dirty="0">
                <a:solidFill>
                  <a:srgbClr val="000000"/>
                </a:solidFill>
                <a:latin typeface="Cooper Hewitt"/>
              </a:rPr>
              <a:t>, reaching 10 thousand deaths 3 times faster</a:t>
            </a:r>
            <a:endParaRPr lang="en-ES" dirty="0"/>
          </a:p>
        </p:txBody>
      </p:sp>
      <p:sp>
        <p:nvSpPr>
          <p:cNvPr id="4" name="Slide Number Placeholder 3"/>
          <p:cNvSpPr>
            <a:spLocks noGrp="1"/>
          </p:cNvSpPr>
          <p:nvPr>
            <p:ph type="sldNum" sz="quarter" idx="5"/>
          </p:nvPr>
        </p:nvSpPr>
        <p:spPr/>
        <p:txBody>
          <a:bodyPr/>
          <a:lstStyle/>
          <a:p>
            <a:fld id="{7AF33ABB-F00E-964D-A4A3-16DE36DFFDEE}" type="slidenum">
              <a:rPr lang="en-ES" smtClean="0"/>
              <a:t>6</a:t>
            </a:fld>
            <a:endParaRPr lang="en-ES"/>
          </a:p>
        </p:txBody>
      </p:sp>
    </p:spTree>
    <p:extLst>
      <p:ext uri="{BB962C8B-B14F-4D97-AF65-F5344CB8AC3E}">
        <p14:creationId xmlns:p14="http://schemas.microsoft.com/office/powerpoint/2010/main" val="4178241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Let’s see the evolution of COVID-19 spread. </a:t>
            </a:r>
          </a:p>
        </p:txBody>
      </p:sp>
      <p:sp>
        <p:nvSpPr>
          <p:cNvPr id="4" name="Slide Number Placeholder 3"/>
          <p:cNvSpPr>
            <a:spLocks noGrp="1"/>
          </p:cNvSpPr>
          <p:nvPr>
            <p:ph type="sldNum" sz="quarter" idx="5"/>
          </p:nvPr>
        </p:nvSpPr>
        <p:spPr/>
        <p:txBody>
          <a:bodyPr/>
          <a:lstStyle/>
          <a:p>
            <a:fld id="{7AF33ABB-F00E-964D-A4A3-16DE36DFFDEE}" type="slidenum">
              <a:rPr lang="en-ES" smtClean="0"/>
              <a:t>7</a:t>
            </a:fld>
            <a:endParaRPr lang="en-ES"/>
          </a:p>
        </p:txBody>
      </p:sp>
    </p:spTree>
    <p:extLst>
      <p:ext uri="{BB962C8B-B14F-4D97-AF65-F5344CB8AC3E}">
        <p14:creationId xmlns:p14="http://schemas.microsoft.com/office/powerpoint/2010/main" val="2151896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This graphs shows the confirmed cases per country by date. So we see how this data has been changing throghout the time. </a:t>
            </a:r>
          </a:p>
          <a:p>
            <a:endParaRPr lang="en-ES" dirty="0"/>
          </a:p>
          <a:p>
            <a:r>
              <a:rPr lang="en-ES" dirty="0"/>
              <a:t>Although China once had over 99% of the world’s active cases, as we can see in the graph.  7/8 of these cases have recovered. </a:t>
            </a:r>
          </a:p>
          <a:p>
            <a:endParaRPr lang="en-ES" dirty="0"/>
          </a:p>
          <a:p>
            <a:r>
              <a:rPr lang="en-ES" dirty="0"/>
              <a:t>Now we can start to see how the COV in the other countries start to emerge. </a:t>
            </a:r>
          </a:p>
          <a:p>
            <a:br>
              <a:rPr lang="en-ES" dirty="0"/>
            </a:br>
            <a:r>
              <a:rPr lang="en-ES" dirty="0"/>
              <a:t>As of today, US, Spain, Italy and other 2 countries have overtaken China in active cases. (France and Germany)</a:t>
            </a:r>
          </a:p>
        </p:txBody>
      </p:sp>
      <p:sp>
        <p:nvSpPr>
          <p:cNvPr id="4" name="Slide Number Placeholder 3"/>
          <p:cNvSpPr>
            <a:spLocks noGrp="1"/>
          </p:cNvSpPr>
          <p:nvPr>
            <p:ph type="sldNum" sz="quarter" idx="5"/>
          </p:nvPr>
        </p:nvSpPr>
        <p:spPr/>
        <p:txBody>
          <a:bodyPr/>
          <a:lstStyle/>
          <a:p>
            <a:fld id="{7AF33ABB-F00E-964D-A4A3-16DE36DFFDEE}" type="slidenum">
              <a:rPr lang="en-ES" smtClean="0"/>
              <a:t>8</a:t>
            </a:fld>
            <a:endParaRPr lang="en-ES"/>
          </a:p>
        </p:txBody>
      </p:sp>
    </p:spTree>
    <p:extLst>
      <p:ext uri="{BB962C8B-B14F-4D97-AF65-F5344CB8AC3E}">
        <p14:creationId xmlns:p14="http://schemas.microsoft.com/office/powerpoint/2010/main" val="2097530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Us is right now the country with more confirmed cases. With the 34% out of the global confirmed cases. </a:t>
            </a:r>
          </a:p>
        </p:txBody>
      </p:sp>
      <p:sp>
        <p:nvSpPr>
          <p:cNvPr id="4" name="Slide Number Placeholder 3"/>
          <p:cNvSpPr>
            <a:spLocks noGrp="1"/>
          </p:cNvSpPr>
          <p:nvPr>
            <p:ph type="sldNum" sz="quarter" idx="5"/>
          </p:nvPr>
        </p:nvSpPr>
        <p:spPr/>
        <p:txBody>
          <a:bodyPr/>
          <a:lstStyle/>
          <a:p>
            <a:fld id="{7AF33ABB-F00E-964D-A4A3-16DE36DFFDEE}" type="slidenum">
              <a:rPr lang="en-ES" smtClean="0"/>
              <a:t>9</a:t>
            </a:fld>
            <a:endParaRPr lang="en-ES"/>
          </a:p>
        </p:txBody>
      </p:sp>
    </p:spTree>
    <p:extLst>
      <p:ext uri="{BB962C8B-B14F-4D97-AF65-F5344CB8AC3E}">
        <p14:creationId xmlns:p14="http://schemas.microsoft.com/office/powerpoint/2010/main" val="2468888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3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51.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D3C9"/>
        </a:solidFill>
        <a:effectLst/>
      </p:bgPr>
    </p:bg>
    <p:spTree>
      <p:nvGrpSpPr>
        <p:cNvPr id="1" name=""/>
        <p:cNvGrpSpPr/>
        <p:nvPr/>
      </p:nvGrpSpPr>
      <p:grpSpPr>
        <a:xfrm>
          <a:off x="0" y="0"/>
          <a:ext cx="0" cy="0"/>
          <a:chOff x="0" y="0"/>
          <a:chExt cx="0" cy="0"/>
        </a:xfrm>
      </p:grpSpPr>
      <p:sp>
        <p:nvSpPr>
          <p:cNvPr id="2" name="AutoShape 2"/>
          <p:cNvSpPr/>
          <p:nvPr/>
        </p:nvSpPr>
        <p:spPr>
          <a:xfrm>
            <a:off x="10918250" y="0"/>
            <a:ext cx="7388561" cy="10287000"/>
          </a:xfrm>
          <a:prstGeom prst="rect">
            <a:avLst/>
          </a:prstGeom>
          <a:solidFill>
            <a:srgbClr val="FFFFFF"/>
          </a:solidFill>
        </p:spPr>
      </p:sp>
      <p:sp>
        <p:nvSpPr>
          <p:cNvPr id="8" name="TextBox 8"/>
          <p:cNvSpPr txBox="1"/>
          <p:nvPr/>
        </p:nvSpPr>
        <p:spPr>
          <a:xfrm>
            <a:off x="1901183" y="1240370"/>
            <a:ext cx="8815656" cy="8017930"/>
          </a:xfrm>
          <a:prstGeom prst="rect">
            <a:avLst/>
          </a:prstGeom>
        </p:spPr>
        <p:txBody>
          <a:bodyPr lIns="0" tIns="0" rIns="0" bIns="0" rtlCol="0" anchor="t">
            <a:spAutoFit/>
          </a:bodyPr>
          <a:lstStyle/>
          <a:p>
            <a:pPr>
              <a:lnSpc>
                <a:spcPts val="15399"/>
              </a:lnSpc>
            </a:pPr>
            <a:r>
              <a:rPr lang="en-US" sz="10999" spc="461" dirty="0">
                <a:solidFill>
                  <a:srgbClr val="C45757"/>
                </a:solidFill>
                <a:latin typeface="Cooper Hewitt Heavy"/>
              </a:rPr>
              <a:t>DATA SCIENCE FOR</a:t>
            </a:r>
          </a:p>
          <a:p>
            <a:pPr algn="l">
              <a:lnSpc>
                <a:spcPts val="15399"/>
              </a:lnSpc>
            </a:pPr>
            <a:r>
              <a:rPr lang="en-US" sz="10999" spc="461" dirty="0">
                <a:solidFill>
                  <a:srgbClr val="317956"/>
                </a:solidFill>
                <a:latin typeface="Cooper Hewitt Heavy"/>
              </a:rPr>
              <a:t>COVID-19</a:t>
            </a:r>
          </a:p>
        </p:txBody>
      </p:sp>
      <p:pic>
        <p:nvPicPr>
          <p:cNvPr id="9" name="Picture 9"/>
          <p:cNvPicPr>
            <a:picLocks noChangeAspect="1"/>
          </p:cNvPicPr>
          <p:nvPr/>
        </p:nvPicPr>
        <p:blipFill>
          <a:blip r:embed="rId3"/>
          <a:srcRect/>
          <a:stretch>
            <a:fillRect/>
          </a:stretch>
        </p:blipFill>
        <p:spPr>
          <a:xfrm>
            <a:off x="6019800" y="1181100"/>
            <a:ext cx="1950630" cy="2378817"/>
          </a:xfrm>
          <a:prstGeom prst="rect">
            <a:avLst/>
          </a:prstGeom>
        </p:spPr>
      </p:pic>
      <p:pic>
        <p:nvPicPr>
          <p:cNvPr id="10" name="Picture 10"/>
          <p:cNvPicPr>
            <a:picLocks noChangeAspect="1"/>
          </p:cNvPicPr>
          <p:nvPr/>
        </p:nvPicPr>
        <p:blipFill>
          <a:blip r:embed="rId4"/>
          <a:srcRect/>
          <a:stretch>
            <a:fillRect/>
          </a:stretch>
        </p:blipFill>
        <p:spPr>
          <a:xfrm>
            <a:off x="11864671" y="7581900"/>
            <a:ext cx="5506830" cy="832908"/>
          </a:xfrm>
          <a:prstGeom prst="rect">
            <a:avLst/>
          </a:prstGeom>
        </p:spPr>
      </p:pic>
      <p:sp>
        <p:nvSpPr>
          <p:cNvPr id="11" name="TextBox 11"/>
          <p:cNvSpPr txBox="1"/>
          <p:nvPr/>
        </p:nvSpPr>
        <p:spPr>
          <a:xfrm>
            <a:off x="11864671" y="2537086"/>
            <a:ext cx="5842826" cy="1846659"/>
          </a:xfrm>
          <a:prstGeom prst="rect">
            <a:avLst/>
          </a:prstGeom>
        </p:spPr>
        <p:txBody>
          <a:bodyPr lIns="0" tIns="0" rIns="0" bIns="0" rtlCol="0" anchor="t">
            <a:spAutoFit/>
          </a:bodyPr>
          <a:lstStyle/>
          <a:p>
            <a:pPr algn="ctr"/>
            <a:r>
              <a:rPr lang="en-US" sz="6000" spc="176" dirty="0">
                <a:solidFill>
                  <a:srgbClr val="C45757"/>
                </a:solidFill>
                <a:latin typeface="Cooper Hewitt Heavy"/>
              </a:rPr>
              <a:t>ARIADNA CUFFI TEIXIDO</a:t>
            </a:r>
          </a:p>
        </p:txBody>
      </p:sp>
      <p:sp>
        <p:nvSpPr>
          <p:cNvPr id="14" name="TextBox 13">
            <a:extLst>
              <a:ext uri="{FF2B5EF4-FFF2-40B4-BE49-F238E27FC236}">
                <a16:creationId xmlns:a16="http://schemas.microsoft.com/office/drawing/2014/main" id="{1062587B-3288-714E-B9ED-F66C2ABDFA27}"/>
              </a:ext>
            </a:extLst>
          </p:cNvPr>
          <p:cNvSpPr txBox="1"/>
          <p:nvPr/>
        </p:nvSpPr>
        <p:spPr>
          <a:xfrm>
            <a:off x="8718019" y="5481185"/>
            <a:ext cx="11789022" cy="844142"/>
          </a:xfrm>
          <a:prstGeom prst="rect">
            <a:avLst/>
          </a:prstGeom>
        </p:spPr>
        <p:txBody>
          <a:bodyPr lIns="0" tIns="0" rIns="0" bIns="0" rtlCol="0" anchor="t">
            <a:spAutoFit/>
          </a:bodyPr>
          <a:lstStyle/>
          <a:p>
            <a:pPr algn="ctr">
              <a:lnSpc>
                <a:spcPts val="7280"/>
              </a:lnSpc>
              <a:spcBef>
                <a:spcPct val="0"/>
              </a:spcBef>
            </a:pPr>
            <a:r>
              <a:rPr lang="en-US" sz="3200" dirty="0">
                <a:solidFill>
                  <a:srgbClr val="000000"/>
                </a:solidFill>
                <a:latin typeface="Cooper Hewitt"/>
              </a:rPr>
              <a:t>Last update: 10</a:t>
            </a:r>
            <a:r>
              <a:rPr lang="en-US" sz="3200" baseline="30000" dirty="0">
                <a:solidFill>
                  <a:srgbClr val="000000"/>
                </a:solidFill>
                <a:latin typeface="Cooper Hewitt"/>
              </a:rPr>
              <a:t>th</a:t>
            </a:r>
            <a:r>
              <a:rPr lang="en-US" sz="3200" dirty="0">
                <a:solidFill>
                  <a:srgbClr val="000000"/>
                </a:solidFill>
                <a:latin typeface="Cooper Hewitt"/>
              </a:rPr>
              <a:t> April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B038716-F848-1E4E-BDBF-15C90EF97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876300"/>
            <a:ext cx="7848600" cy="8969829"/>
          </a:xfrm>
          <a:prstGeom prst="rect">
            <a:avLst/>
          </a:prstGeom>
        </p:spPr>
      </p:pic>
      <p:sp>
        <p:nvSpPr>
          <p:cNvPr id="4" name="AutoShape 2">
            <a:extLst>
              <a:ext uri="{FF2B5EF4-FFF2-40B4-BE49-F238E27FC236}">
                <a16:creationId xmlns:a16="http://schemas.microsoft.com/office/drawing/2014/main" id="{A19E0793-4302-0246-9902-0A1FF3928444}"/>
              </a:ext>
            </a:extLst>
          </p:cNvPr>
          <p:cNvSpPr/>
          <p:nvPr/>
        </p:nvSpPr>
        <p:spPr>
          <a:xfrm>
            <a:off x="8767740" y="0"/>
            <a:ext cx="9556355" cy="10287000"/>
          </a:xfrm>
          <a:prstGeom prst="rect">
            <a:avLst/>
          </a:prstGeom>
          <a:solidFill>
            <a:srgbClr val="FBD3C9"/>
          </a:solidFill>
        </p:spPr>
      </p:sp>
      <p:sp>
        <p:nvSpPr>
          <p:cNvPr id="6" name="TextBox 13">
            <a:extLst>
              <a:ext uri="{FF2B5EF4-FFF2-40B4-BE49-F238E27FC236}">
                <a16:creationId xmlns:a16="http://schemas.microsoft.com/office/drawing/2014/main" id="{2F6A9F97-8139-F941-901C-C5AE8FB87728}"/>
              </a:ext>
            </a:extLst>
          </p:cNvPr>
          <p:cNvSpPr txBox="1"/>
          <p:nvPr/>
        </p:nvSpPr>
        <p:spPr>
          <a:xfrm>
            <a:off x="9774017" y="3619500"/>
            <a:ext cx="7543800" cy="3638432"/>
          </a:xfrm>
          <a:prstGeom prst="rect">
            <a:avLst/>
          </a:prstGeom>
        </p:spPr>
        <p:txBody>
          <a:bodyPr wrap="square" lIns="0" tIns="0" rIns="0" bIns="0" rtlCol="0" anchor="t">
            <a:spAutoFit/>
          </a:bodyPr>
          <a:lstStyle/>
          <a:p>
            <a:pPr algn="ctr">
              <a:lnSpc>
                <a:spcPts val="7280"/>
              </a:lnSpc>
              <a:spcBef>
                <a:spcPct val="0"/>
              </a:spcBef>
            </a:pPr>
            <a:r>
              <a:rPr lang="en-US" sz="3600" dirty="0">
                <a:solidFill>
                  <a:srgbClr val="000000"/>
                </a:solidFill>
                <a:latin typeface="Cooper Hewitt"/>
              </a:rPr>
              <a:t>Considering the population, </a:t>
            </a:r>
            <a:r>
              <a:rPr lang="en-US" sz="3600" dirty="0">
                <a:solidFill>
                  <a:srgbClr val="C45757"/>
                </a:solidFill>
                <a:latin typeface="Cooper Hewitt Heavy"/>
              </a:rPr>
              <a:t>San Marino is the country with the highest percentage of cases / population.</a:t>
            </a:r>
            <a:endParaRPr lang="en-US" sz="3600" dirty="0">
              <a:solidFill>
                <a:srgbClr val="000000"/>
              </a:solidFill>
              <a:latin typeface="Cooper Hewitt"/>
            </a:endParaRPr>
          </a:p>
        </p:txBody>
      </p:sp>
    </p:spTree>
    <p:extLst>
      <p:ext uri="{BB962C8B-B14F-4D97-AF65-F5344CB8AC3E}">
        <p14:creationId xmlns:p14="http://schemas.microsoft.com/office/powerpoint/2010/main" val="1060005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aths vs confirmed" descr="deaths vs confirmed">
            <a:hlinkClick r:id="" action="ppaction://media"/>
            <a:extLst>
              <a:ext uri="{FF2B5EF4-FFF2-40B4-BE49-F238E27FC236}">
                <a16:creationId xmlns:a16="http://schemas.microsoft.com/office/drawing/2014/main" id="{37BFFBE5-E10D-0641-97EA-6623038EAD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18663" y="2095500"/>
            <a:ext cx="12469337" cy="7146131"/>
          </a:xfrm>
          <a:prstGeom prst="rect">
            <a:avLst/>
          </a:prstGeom>
        </p:spPr>
      </p:pic>
      <p:sp>
        <p:nvSpPr>
          <p:cNvPr id="3" name="AutoShape 2">
            <a:extLst>
              <a:ext uri="{FF2B5EF4-FFF2-40B4-BE49-F238E27FC236}">
                <a16:creationId xmlns:a16="http://schemas.microsoft.com/office/drawing/2014/main" id="{523DCBFF-5FDF-7347-8A59-C11B74EF3BF2}"/>
              </a:ext>
            </a:extLst>
          </p:cNvPr>
          <p:cNvSpPr/>
          <p:nvPr/>
        </p:nvSpPr>
        <p:spPr>
          <a:xfrm>
            <a:off x="0" y="0"/>
            <a:ext cx="5517755" cy="10287000"/>
          </a:xfrm>
          <a:prstGeom prst="rect">
            <a:avLst/>
          </a:prstGeom>
          <a:solidFill>
            <a:srgbClr val="FBD3C9"/>
          </a:solidFill>
        </p:spPr>
      </p:sp>
      <p:sp>
        <p:nvSpPr>
          <p:cNvPr id="4" name="TextBox 13">
            <a:extLst>
              <a:ext uri="{FF2B5EF4-FFF2-40B4-BE49-F238E27FC236}">
                <a16:creationId xmlns:a16="http://schemas.microsoft.com/office/drawing/2014/main" id="{D89E335E-640E-064E-80A4-BCAF9469B021}"/>
              </a:ext>
            </a:extLst>
          </p:cNvPr>
          <p:cNvSpPr txBox="1"/>
          <p:nvPr/>
        </p:nvSpPr>
        <p:spPr>
          <a:xfrm>
            <a:off x="792689" y="991017"/>
            <a:ext cx="3932376" cy="8319200"/>
          </a:xfrm>
          <a:prstGeom prst="rect">
            <a:avLst/>
          </a:prstGeom>
        </p:spPr>
        <p:txBody>
          <a:bodyPr wrap="square" lIns="0" tIns="0" rIns="0" bIns="0" rtlCol="0" anchor="t">
            <a:spAutoFit/>
          </a:bodyPr>
          <a:lstStyle/>
          <a:p>
            <a:pPr algn="ctr">
              <a:lnSpc>
                <a:spcPts val="7280"/>
              </a:lnSpc>
              <a:spcBef>
                <a:spcPct val="0"/>
              </a:spcBef>
            </a:pPr>
            <a:r>
              <a:rPr lang="en-US" sz="3600" dirty="0">
                <a:solidFill>
                  <a:srgbClr val="000000"/>
                </a:solidFill>
                <a:latin typeface="Cooper Hewitt"/>
              </a:rPr>
              <a:t>As per today, US may be leading the confirmed cases.</a:t>
            </a:r>
            <a:br>
              <a:rPr lang="en-US" sz="3600" dirty="0">
                <a:solidFill>
                  <a:srgbClr val="000000"/>
                </a:solidFill>
                <a:latin typeface="Cooper Hewitt"/>
              </a:rPr>
            </a:br>
            <a:endParaRPr lang="en-US" sz="3600" dirty="0">
              <a:solidFill>
                <a:srgbClr val="000000"/>
              </a:solidFill>
              <a:latin typeface="Cooper Hewitt"/>
            </a:endParaRPr>
          </a:p>
          <a:p>
            <a:pPr algn="ctr">
              <a:lnSpc>
                <a:spcPts val="7280"/>
              </a:lnSpc>
              <a:spcBef>
                <a:spcPct val="0"/>
              </a:spcBef>
            </a:pPr>
            <a:r>
              <a:rPr lang="en-US" sz="3600" dirty="0">
                <a:solidFill>
                  <a:srgbClr val="000000"/>
                </a:solidFill>
                <a:latin typeface="Cooper Hewitt"/>
              </a:rPr>
              <a:t>But </a:t>
            </a:r>
            <a:r>
              <a:rPr lang="en-US" sz="3600" dirty="0">
                <a:solidFill>
                  <a:srgbClr val="C45757"/>
                </a:solidFill>
                <a:latin typeface="Cooper Hewitt Heavy"/>
              </a:rPr>
              <a:t>Italy, followed by Spain are the countries with a greater number of deaths. </a:t>
            </a:r>
            <a:endParaRPr lang="en-US" sz="3600" dirty="0">
              <a:solidFill>
                <a:srgbClr val="000000"/>
              </a:solidFill>
              <a:latin typeface="Cooper Hewitt"/>
            </a:endParaRPr>
          </a:p>
        </p:txBody>
      </p:sp>
    </p:spTree>
    <p:extLst>
      <p:ext uri="{BB962C8B-B14F-4D97-AF65-F5344CB8AC3E}">
        <p14:creationId xmlns:p14="http://schemas.microsoft.com/office/powerpoint/2010/main" val="131734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1782F4-0148-0442-B3BC-3680AD15C6FF}"/>
              </a:ext>
            </a:extLst>
          </p:cNvPr>
          <p:cNvPicPr>
            <a:picLocks noChangeAspect="1"/>
          </p:cNvPicPr>
          <p:nvPr/>
        </p:nvPicPr>
        <p:blipFill rotWithShape="1">
          <a:blip r:embed="rId3"/>
          <a:srcRect r="48702"/>
          <a:stretch/>
        </p:blipFill>
        <p:spPr>
          <a:xfrm>
            <a:off x="304800" y="3734708"/>
            <a:ext cx="8534400" cy="6299200"/>
          </a:xfrm>
          <a:prstGeom prst="rect">
            <a:avLst/>
          </a:prstGeom>
        </p:spPr>
      </p:pic>
      <p:sp>
        <p:nvSpPr>
          <p:cNvPr id="3" name="AutoShape 2">
            <a:extLst>
              <a:ext uri="{FF2B5EF4-FFF2-40B4-BE49-F238E27FC236}">
                <a16:creationId xmlns:a16="http://schemas.microsoft.com/office/drawing/2014/main" id="{94282D01-BF8E-404E-801D-1A09ED647725}"/>
              </a:ext>
            </a:extLst>
          </p:cNvPr>
          <p:cNvSpPr/>
          <p:nvPr/>
        </p:nvSpPr>
        <p:spPr>
          <a:xfrm>
            <a:off x="0" y="0"/>
            <a:ext cx="18288000" cy="3390900"/>
          </a:xfrm>
          <a:prstGeom prst="rect">
            <a:avLst/>
          </a:prstGeom>
          <a:solidFill>
            <a:srgbClr val="FBD3C9"/>
          </a:solidFill>
        </p:spPr>
      </p:sp>
      <p:sp>
        <p:nvSpPr>
          <p:cNvPr id="4" name="TextBox 13">
            <a:extLst>
              <a:ext uri="{FF2B5EF4-FFF2-40B4-BE49-F238E27FC236}">
                <a16:creationId xmlns:a16="http://schemas.microsoft.com/office/drawing/2014/main" id="{2863F598-05B1-A84F-A477-887D8A89A3F6}"/>
              </a:ext>
            </a:extLst>
          </p:cNvPr>
          <p:cNvSpPr txBox="1"/>
          <p:nvPr/>
        </p:nvSpPr>
        <p:spPr>
          <a:xfrm>
            <a:off x="1203542" y="351428"/>
            <a:ext cx="7635658" cy="2688044"/>
          </a:xfrm>
          <a:prstGeom prst="rect">
            <a:avLst/>
          </a:prstGeom>
        </p:spPr>
        <p:txBody>
          <a:bodyPr wrap="square" lIns="0" tIns="0" rIns="0" bIns="0" rtlCol="0" anchor="t">
            <a:spAutoFit/>
          </a:bodyPr>
          <a:lstStyle/>
          <a:p>
            <a:pPr algn="ctr">
              <a:lnSpc>
                <a:spcPts val="7280"/>
              </a:lnSpc>
              <a:spcBef>
                <a:spcPct val="0"/>
              </a:spcBef>
            </a:pPr>
            <a:r>
              <a:rPr lang="en-US" sz="3600" dirty="0">
                <a:solidFill>
                  <a:srgbClr val="000000"/>
                </a:solidFill>
                <a:latin typeface="Cooper Hewitt"/>
              </a:rPr>
              <a:t>Even if Italy has the highest number of deaths, it’s </a:t>
            </a:r>
            <a:r>
              <a:rPr lang="en-US" sz="3600" dirty="0">
                <a:solidFill>
                  <a:srgbClr val="C45757"/>
                </a:solidFill>
                <a:latin typeface="Cooper Hewitt Heavy"/>
              </a:rPr>
              <a:t>Algeria the one having the highest Mortality Rate. </a:t>
            </a:r>
            <a:endParaRPr lang="en-US" sz="3600" dirty="0">
              <a:solidFill>
                <a:srgbClr val="000000"/>
              </a:solidFill>
              <a:latin typeface="Cooper Hewitt"/>
            </a:endParaRPr>
          </a:p>
        </p:txBody>
      </p:sp>
      <p:sp>
        <p:nvSpPr>
          <p:cNvPr id="7" name="TextBox 13">
            <a:extLst>
              <a:ext uri="{FF2B5EF4-FFF2-40B4-BE49-F238E27FC236}">
                <a16:creationId xmlns:a16="http://schemas.microsoft.com/office/drawing/2014/main" id="{85858B80-C93B-DF42-BD44-63B73550E025}"/>
              </a:ext>
            </a:extLst>
          </p:cNvPr>
          <p:cNvSpPr txBox="1"/>
          <p:nvPr/>
        </p:nvSpPr>
        <p:spPr>
          <a:xfrm>
            <a:off x="10042742" y="351428"/>
            <a:ext cx="7452151" cy="2702278"/>
          </a:xfrm>
          <a:prstGeom prst="rect">
            <a:avLst/>
          </a:prstGeom>
        </p:spPr>
        <p:txBody>
          <a:bodyPr wrap="square" lIns="0" tIns="0" rIns="0" bIns="0" rtlCol="0" anchor="t">
            <a:spAutoFit/>
          </a:bodyPr>
          <a:lstStyle/>
          <a:p>
            <a:pPr algn="ctr">
              <a:lnSpc>
                <a:spcPts val="7280"/>
              </a:lnSpc>
              <a:spcBef>
                <a:spcPct val="0"/>
              </a:spcBef>
            </a:pPr>
            <a:r>
              <a:rPr lang="en-US" sz="3600" dirty="0">
                <a:solidFill>
                  <a:srgbClr val="000000"/>
                </a:solidFill>
                <a:latin typeface="Cooper Hewitt"/>
              </a:rPr>
              <a:t>94% of the cases in </a:t>
            </a:r>
            <a:r>
              <a:rPr lang="en-US" sz="3600" dirty="0">
                <a:solidFill>
                  <a:srgbClr val="C45757"/>
                </a:solidFill>
                <a:latin typeface="Cooper Hewitt Heavy"/>
              </a:rPr>
              <a:t>China</a:t>
            </a:r>
            <a:r>
              <a:rPr lang="en-US" sz="3600" dirty="0">
                <a:solidFill>
                  <a:srgbClr val="000000"/>
                </a:solidFill>
                <a:latin typeface="Cooper Hewitt"/>
              </a:rPr>
              <a:t> have recovered, being </a:t>
            </a:r>
            <a:r>
              <a:rPr lang="en-US" sz="3600" dirty="0">
                <a:solidFill>
                  <a:srgbClr val="C45757"/>
                </a:solidFill>
                <a:latin typeface="Cooper Hewitt Heavy"/>
              </a:rPr>
              <a:t>the country with the highest recovery rate.</a:t>
            </a:r>
            <a:r>
              <a:rPr lang="en-US" sz="3600" dirty="0">
                <a:solidFill>
                  <a:srgbClr val="000000"/>
                </a:solidFill>
                <a:latin typeface="Cooper Hewitt"/>
              </a:rPr>
              <a:t> </a:t>
            </a:r>
          </a:p>
        </p:txBody>
      </p:sp>
      <p:pic>
        <p:nvPicPr>
          <p:cNvPr id="8" name="Picture 7">
            <a:extLst>
              <a:ext uri="{FF2B5EF4-FFF2-40B4-BE49-F238E27FC236}">
                <a16:creationId xmlns:a16="http://schemas.microsoft.com/office/drawing/2014/main" id="{E8A30551-CC72-264B-BA53-8B3DF93D3C89}"/>
              </a:ext>
            </a:extLst>
          </p:cNvPr>
          <p:cNvPicPr>
            <a:picLocks noChangeAspect="1"/>
          </p:cNvPicPr>
          <p:nvPr/>
        </p:nvPicPr>
        <p:blipFill rotWithShape="1">
          <a:blip r:embed="rId3"/>
          <a:srcRect l="51298" t="1742" r="-5878" b="-1742"/>
          <a:stretch/>
        </p:blipFill>
        <p:spPr>
          <a:xfrm>
            <a:off x="9645545" y="3848100"/>
            <a:ext cx="9080500" cy="6299200"/>
          </a:xfrm>
          <a:prstGeom prst="rect">
            <a:avLst/>
          </a:prstGeom>
        </p:spPr>
      </p:pic>
    </p:spTree>
    <p:extLst>
      <p:ext uri="{BB962C8B-B14F-4D97-AF65-F5344CB8AC3E}">
        <p14:creationId xmlns:p14="http://schemas.microsoft.com/office/powerpoint/2010/main" val="960596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0590" y="0"/>
            <a:ext cx="14177365" cy="10287000"/>
          </a:xfrm>
          <a:prstGeom prst="rect">
            <a:avLst/>
          </a:prstGeom>
          <a:solidFill>
            <a:srgbClr val="FBD3C9"/>
          </a:solidFill>
        </p:spPr>
      </p:sp>
      <p:pic>
        <p:nvPicPr>
          <p:cNvPr id="3" name="Picture 3"/>
          <p:cNvPicPr>
            <a:picLocks noChangeAspect="1"/>
          </p:cNvPicPr>
          <p:nvPr/>
        </p:nvPicPr>
        <p:blipFill>
          <a:blip r:embed="rId3"/>
          <a:srcRect/>
          <a:stretch>
            <a:fillRect/>
          </a:stretch>
        </p:blipFill>
        <p:spPr>
          <a:xfrm rot="1375029">
            <a:off x="256900" y="-175729"/>
            <a:ext cx="1543599" cy="2182467"/>
          </a:xfrm>
          <a:prstGeom prst="rect">
            <a:avLst/>
          </a:prstGeom>
        </p:spPr>
      </p:pic>
      <p:pic>
        <p:nvPicPr>
          <p:cNvPr id="4" name="Picture 4"/>
          <p:cNvPicPr>
            <a:picLocks noChangeAspect="1"/>
          </p:cNvPicPr>
          <p:nvPr/>
        </p:nvPicPr>
        <p:blipFill>
          <a:blip r:embed="rId4"/>
          <a:srcRect l="25398" b="1464"/>
          <a:stretch>
            <a:fillRect/>
          </a:stretch>
        </p:blipFill>
        <p:spPr>
          <a:xfrm>
            <a:off x="0" y="3040125"/>
            <a:ext cx="1116040" cy="2073538"/>
          </a:xfrm>
          <a:prstGeom prst="rect">
            <a:avLst/>
          </a:prstGeom>
        </p:spPr>
      </p:pic>
      <p:pic>
        <p:nvPicPr>
          <p:cNvPr id="5" name="Picture 5"/>
          <p:cNvPicPr>
            <a:picLocks noChangeAspect="1"/>
          </p:cNvPicPr>
          <p:nvPr/>
        </p:nvPicPr>
        <p:blipFill>
          <a:blip r:embed="rId5"/>
          <a:srcRect/>
          <a:stretch>
            <a:fillRect/>
          </a:stretch>
        </p:blipFill>
        <p:spPr>
          <a:xfrm rot="-548877">
            <a:off x="-435938" y="7143230"/>
            <a:ext cx="1628991" cy="1914412"/>
          </a:xfrm>
          <a:prstGeom prst="rect">
            <a:avLst/>
          </a:prstGeom>
        </p:spPr>
      </p:pic>
      <p:pic>
        <p:nvPicPr>
          <p:cNvPr id="6" name="Picture 6"/>
          <p:cNvPicPr>
            <a:picLocks noChangeAspect="1"/>
          </p:cNvPicPr>
          <p:nvPr/>
        </p:nvPicPr>
        <p:blipFill>
          <a:blip r:embed="rId6"/>
          <a:srcRect r="31452"/>
          <a:stretch>
            <a:fillRect/>
          </a:stretch>
        </p:blipFill>
        <p:spPr>
          <a:xfrm>
            <a:off x="3603644" y="4540198"/>
            <a:ext cx="766946" cy="1206603"/>
          </a:xfrm>
          <a:prstGeom prst="rect">
            <a:avLst/>
          </a:prstGeom>
        </p:spPr>
      </p:pic>
      <p:pic>
        <p:nvPicPr>
          <p:cNvPr id="7" name="Picture 7"/>
          <p:cNvPicPr>
            <a:picLocks noChangeAspect="1"/>
          </p:cNvPicPr>
          <p:nvPr/>
        </p:nvPicPr>
        <p:blipFill>
          <a:blip r:embed="rId7"/>
          <a:srcRect/>
          <a:stretch>
            <a:fillRect/>
          </a:stretch>
        </p:blipFill>
        <p:spPr>
          <a:xfrm>
            <a:off x="1628308" y="5143500"/>
            <a:ext cx="1072397" cy="1734760"/>
          </a:xfrm>
          <a:prstGeom prst="rect">
            <a:avLst/>
          </a:prstGeom>
        </p:spPr>
      </p:pic>
      <p:pic>
        <p:nvPicPr>
          <p:cNvPr id="8" name="Picture 8"/>
          <p:cNvPicPr>
            <a:picLocks noChangeAspect="1"/>
          </p:cNvPicPr>
          <p:nvPr/>
        </p:nvPicPr>
        <p:blipFill>
          <a:blip r:embed="rId8"/>
          <a:srcRect b="1775"/>
          <a:stretch>
            <a:fillRect/>
          </a:stretch>
        </p:blipFill>
        <p:spPr>
          <a:xfrm rot="-3443486">
            <a:off x="2834071" y="7558836"/>
            <a:ext cx="1713360" cy="1083200"/>
          </a:xfrm>
          <a:prstGeom prst="rect">
            <a:avLst/>
          </a:prstGeom>
        </p:spPr>
      </p:pic>
      <p:pic>
        <p:nvPicPr>
          <p:cNvPr id="9" name="Picture 9"/>
          <p:cNvPicPr>
            <a:picLocks noChangeAspect="1"/>
          </p:cNvPicPr>
          <p:nvPr/>
        </p:nvPicPr>
        <p:blipFill>
          <a:blip r:embed="rId9"/>
          <a:srcRect r="33761"/>
          <a:stretch>
            <a:fillRect/>
          </a:stretch>
        </p:blipFill>
        <p:spPr>
          <a:xfrm>
            <a:off x="3274736" y="-100554"/>
            <a:ext cx="1095854" cy="1540114"/>
          </a:xfrm>
          <a:prstGeom prst="rect">
            <a:avLst/>
          </a:prstGeom>
        </p:spPr>
      </p:pic>
      <p:pic>
        <p:nvPicPr>
          <p:cNvPr id="10" name="Picture 10"/>
          <p:cNvPicPr>
            <a:picLocks noChangeAspect="1"/>
          </p:cNvPicPr>
          <p:nvPr/>
        </p:nvPicPr>
        <p:blipFill>
          <a:blip r:embed="rId10"/>
          <a:srcRect/>
          <a:stretch>
            <a:fillRect/>
          </a:stretch>
        </p:blipFill>
        <p:spPr>
          <a:xfrm rot="986293">
            <a:off x="2332073" y="2361956"/>
            <a:ext cx="1191112" cy="1356338"/>
          </a:xfrm>
          <a:prstGeom prst="rect">
            <a:avLst/>
          </a:prstGeom>
        </p:spPr>
      </p:pic>
      <p:pic>
        <p:nvPicPr>
          <p:cNvPr id="11" name="Picture 11"/>
          <p:cNvPicPr>
            <a:picLocks noChangeAspect="1"/>
          </p:cNvPicPr>
          <p:nvPr/>
        </p:nvPicPr>
        <p:blipFill>
          <a:blip r:embed="rId11"/>
          <a:srcRect/>
          <a:stretch>
            <a:fillRect/>
          </a:stretch>
        </p:blipFill>
        <p:spPr>
          <a:xfrm>
            <a:off x="759421" y="9258300"/>
            <a:ext cx="2495174" cy="1755695"/>
          </a:xfrm>
          <a:prstGeom prst="rect">
            <a:avLst/>
          </a:prstGeom>
        </p:spPr>
      </p:pic>
      <p:sp>
        <p:nvSpPr>
          <p:cNvPr id="12" name="TextBox 12"/>
          <p:cNvSpPr txBox="1"/>
          <p:nvPr/>
        </p:nvSpPr>
        <p:spPr>
          <a:xfrm>
            <a:off x="5557331" y="1925822"/>
            <a:ext cx="11803881" cy="1295226"/>
          </a:xfrm>
          <a:prstGeom prst="rect">
            <a:avLst/>
          </a:prstGeom>
        </p:spPr>
        <p:txBody>
          <a:bodyPr lIns="0" tIns="0" rIns="0" bIns="0" rtlCol="0" anchor="t">
            <a:spAutoFit/>
          </a:bodyPr>
          <a:lstStyle/>
          <a:p>
            <a:pPr algn="ctr">
              <a:lnSpc>
                <a:spcPts val="10080"/>
              </a:lnSpc>
              <a:spcBef>
                <a:spcPct val="0"/>
              </a:spcBef>
            </a:pPr>
            <a:r>
              <a:rPr lang="en-US" sz="8800" dirty="0">
                <a:solidFill>
                  <a:srgbClr val="C45757"/>
                </a:solidFill>
                <a:latin typeface="Cooper Hewitt Heavy"/>
              </a:rPr>
              <a:t>European Spread</a:t>
            </a:r>
          </a:p>
        </p:txBody>
      </p:sp>
      <p:sp>
        <p:nvSpPr>
          <p:cNvPr id="13" name="TextBox 13"/>
          <p:cNvSpPr txBox="1"/>
          <p:nvPr/>
        </p:nvSpPr>
        <p:spPr>
          <a:xfrm>
            <a:off x="5718490" y="5508677"/>
            <a:ext cx="11789022" cy="1822935"/>
          </a:xfrm>
          <a:prstGeom prst="rect">
            <a:avLst/>
          </a:prstGeom>
        </p:spPr>
        <p:txBody>
          <a:bodyPr lIns="0" tIns="0" rIns="0" bIns="0" rtlCol="0" anchor="t">
            <a:spAutoFit/>
          </a:bodyPr>
          <a:lstStyle/>
          <a:p>
            <a:pPr algn="ctr">
              <a:lnSpc>
                <a:spcPts val="7280"/>
              </a:lnSpc>
              <a:spcBef>
                <a:spcPct val="0"/>
              </a:spcBef>
            </a:pPr>
            <a:r>
              <a:rPr lang="en-US" sz="5200" dirty="0">
                <a:solidFill>
                  <a:srgbClr val="000000"/>
                </a:solidFill>
                <a:latin typeface="Cooper Hewitt"/>
              </a:rPr>
              <a:t>What was the evolution of the COVID-19 spread in Europe? </a:t>
            </a:r>
          </a:p>
        </p:txBody>
      </p:sp>
    </p:spTree>
    <p:extLst>
      <p:ext uri="{BB962C8B-B14F-4D97-AF65-F5344CB8AC3E}">
        <p14:creationId xmlns:p14="http://schemas.microsoft.com/office/powerpoint/2010/main" val="1522206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text on a white background&#10;&#10;Description automatically generated">
            <a:extLst>
              <a:ext uri="{FF2B5EF4-FFF2-40B4-BE49-F238E27FC236}">
                <a16:creationId xmlns:a16="http://schemas.microsoft.com/office/drawing/2014/main" id="{861A1859-EAC8-8F44-B942-E6BD931AB103}"/>
              </a:ext>
            </a:extLst>
          </p:cNvPr>
          <p:cNvPicPr>
            <a:picLocks noChangeAspect="1"/>
          </p:cNvPicPr>
          <p:nvPr/>
        </p:nvPicPr>
        <p:blipFill rotWithShape="1">
          <a:blip r:embed="rId3">
            <a:extLst>
              <a:ext uri="{28A0092B-C50C-407E-A947-70E740481C1C}">
                <a14:useLocalDpi xmlns:a14="http://schemas.microsoft.com/office/drawing/2010/main" val="0"/>
              </a:ext>
            </a:extLst>
          </a:blip>
          <a:srcRect l="21589" t="23950" r="16078" b="19378"/>
          <a:stretch/>
        </p:blipFill>
        <p:spPr>
          <a:xfrm>
            <a:off x="9543029" y="1333500"/>
            <a:ext cx="6880422" cy="7149083"/>
          </a:xfrm>
          <a:prstGeom prst="rect">
            <a:avLst/>
          </a:prstGeom>
        </p:spPr>
      </p:pic>
      <p:sp>
        <p:nvSpPr>
          <p:cNvPr id="13" name="AutoShape 2">
            <a:extLst>
              <a:ext uri="{FF2B5EF4-FFF2-40B4-BE49-F238E27FC236}">
                <a16:creationId xmlns:a16="http://schemas.microsoft.com/office/drawing/2014/main" id="{B867FBA1-491B-4543-ABB8-007F4790D6D0}"/>
              </a:ext>
            </a:extLst>
          </p:cNvPr>
          <p:cNvSpPr/>
          <p:nvPr/>
        </p:nvSpPr>
        <p:spPr>
          <a:xfrm>
            <a:off x="-259955" y="0"/>
            <a:ext cx="9556355" cy="10287000"/>
          </a:xfrm>
          <a:prstGeom prst="rect">
            <a:avLst/>
          </a:prstGeom>
          <a:solidFill>
            <a:srgbClr val="FBD3C9"/>
          </a:solidFill>
        </p:spPr>
      </p:sp>
      <p:pic>
        <p:nvPicPr>
          <p:cNvPr id="14" name="Picture 13">
            <a:extLst>
              <a:ext uri="{FF2B5EF4-FFF2-40B4-BE49-F238E27FC236}">
                <a16:creationId xmlns:a16="http://schemas.microsoft.com/office/drawing/2014/main" id="{082FDEE6-4310-994A-AB6A-9E363F6B12EE}"/>
              </a:ext>
            </a:extLst>
          </p:cNvPr>
          <p:cNvPicPr>
            <a:picLocks noChangeAspect="1"/>
          </p:cNvPicPr>
          <p:nvPr/>
        </p:nvPicPr>
        <p:blipFill rotWithShape="1">
          <a:blip r:embed="rId4">
            <a:extLst>
              <a:ext uri="{28A0092B-C50C-407E-A947-70E740481C1C}">
                <a14:useLocalDpi xmlns:a14="http://schemas.microsoft.com/office/drawing/2010/main" val="0"/>
              </a:ext>
            </a:extLst>
          </a:blip>
          <a:srcRect l="2402" t="18627" r="13091"/>
          <a:stretch/>
        </p:blipFill>
        <p:spPr>
          <a:xfrm>
            <a:off x="0" y="4381500"/>
            <a:ext cx="8937821" cy="5532649"/>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D251A3CF-CC71-1F42-9BE6-0BB5D1FE361E}"/>
              </a:ext>
            </a:extLst>
          </p:cNvPr>
          <p:cNvPicPr>
            <a:picLocks noChangeAspect="1"/>
          </p:cNvPicPr>
          <p:nvPr/>
        </p:nvPicPr>
        <p:blipFill rotWithShape="1">
          <a:blip r:embed="rId3">
            <a:extLst>
              <a:ext uri="{28A0092B-C50C-407E-A947-70E740481C1C}">
                <a14:useLocalDpi xmlns:a14="http://schemas.microsoft.com/office/drawing/2010/main" val="0"/>
              </a:ext>
            </a:extLst>
          </a:blip>
          <a:srcRect l="83658" t="12144"/>
          <a:stretch/>
        </p:blipFill>
        <p:spPr>
          <a:xfrm>
            <a:off x="16423451" y="1333500"/>
            <a:ext cx="1384300" cy="8505372"/>
          </a:xfrm>
          <a:prstGeom prst="rect">
            <a:avLst/>
          </a:prstGeom>
        </p:spPr>
      </p:pic>
      <p:sp>
        <p:nvSpPr>
          <p:cNvPr id="16" name="TextBox 13">
            <a:extLst>
              <a:ext uri="{FF2B5EF4-FFF2-40B4-BE49-F238E27FC236}">
                <a16:creationId xmlns:a16="http://schemas.microsoft.com/office/drawing/2014/main" id="{74659149-DB8C-D642-9DF0-98F9D74D4716}"/>
              </a:ext>
            </a:extLst>
          </p:cNvPr>
          <p:cNvSpPr txBox="1"/>
          <p:nvPr/>
        </p:nvSpPr>
        <p:spPr>
          <a:xfrm>
            <a:off x="647366" y="846728"/>
            <a:ext cx="7741711" cy="2688044"/>
          </a:xfrm>
          <a:prstGeom prst="rect">
            <a:avLst/>
          </a:prstGeom>
        </p:spPr>
        <p:txBody>
          <a:bodyPr wrap="square" lIns="0" tIns="0" rIns="0" bIns="0" rtlCol="0" anchor="t">
            <a:spAutoFit/>
          </a:bodyPr>
          <a:lstStyle/>
          <a:p>
            <a:pPr algn="ctr">
              <a:lnSpc>
                <a:spcPts val="7280"/>
              </a:lnSpc>
              <a:spcBef>
                <a:spcPct val="0"/>
              </a:spcBef>
            </a:pPr>
            <a:r>
              <a:rPr lang="en-US" sz="3200" dirty="0">
                <a:solidFill>
                  <a:srgbClr val="000000"/>
                </a:solidFill>
                <a:latin typeface="Cooper Hewitt"/>
              </a:rPr>
              <a:t>If we zoom in </a:t>
            </a:r>
            <a:r>
              <a:rPr lang="en-US" sz="3200" dirty="0">
                <a:solidFill>
                  <a:srgbClr val="C45757"/>
                </a:solidFill>
                <a:latin typeface="Cooper Hewitt Heavy"/>
              </a:rPr>
              <a:t>Europe</a:t>
            </a:r>
            <a:r>
              <a:rPr lang="en-US" sz="3200" dirty="0">
                <a:solidFill>
                  <a:srgbClr val="000000"/>
                </a:solidFill>
                <a:latin typeface="Cooper Hewitt"/>
              </a:rPr>
              <a:t>, we see that Spain is the country with highest confirmed cases, followed by Italy.</a:t>
            </a:r>
          </a:p>
        </p:txBody>
      </p:sp>
    </p:spTree>
    <p:extLst>
      <p:ext uri="{BB962C8B-B14F-4D97-AF65-F5344CB8AC3E}">
        <p14:creationId xmlns:p14="http://schemas.microsoft.com/office/powerpoint/2010/main" val="474738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B867FBA1-491B-4543-ABB8-007F4790D6D0}"/>
              </a:ext>
            </a:extLst>
          </p:cNvPr>
          <p:cNvSpPr/>
          <p:nvPr/>
        </p:nvSpPr>
        <p:spPr>
          <a:xfrm>
            <a:off x="-259958" y="0"/>
            <a:ext cx="9556355" cy="10287000"/>
          </a:xfrm>
          <a:prstGeom prst="rect">
            <a:avLst/>
          </a:prstGeom>
          <a:solidFill>
            <a:srgbClr val="FBD3C9"/>
          </a:solidFill>
        </p:spPr>
      </p:sp>
      <p:sp>
        <p:nvSpPr>
          <p:cNvPr id="16" name="TextBox 13">
            <a:extLst>
              <a:ext uri="{FF2B5EF4-FFF2-40B4-BE49-F238E27FC236}">
                <a16:creationId xmlns:a16="http://schemas.microsoft.com/office/drawing/2014/main" id="{74659149-DB8C-D642-9DF0-98F9D74D4716}"/>
              </a:ext>
            </a:extLst>
          </p:cNvPr>
          <p:cNvSpPr txBox="1"/>
          <p:nvPr/>
        </p:nvSpPr>
        <p:spPr>
          <a:xfrm>
            <a:off x="647366" y="1207844"/>
            <a:ext cx="7741711" cy="1751890"/>
          </a:xfrm>
          <a:prstGeom prst="rect">
            <a:avLst/>
          </a:prstGeom>
        </p:spPr>
        <p:txBody>
          <a:bodyPr wrap="square" lIns="0" tIns="0" rIns="0" bIns="0" rtlCol="0" anchor="t">
            <a:spAutoFit/>
          </a:bodyPr>
          <a:lstStyle/>
          <a:p>
            <a:pPr algn="ctr">
              <a:lnSpc>
                <a:spcPts val="7280"/>
              </a:lnSpc>
              <a:spcBef>
                <a:spcPct val="0"/>
              </a:spcBef>
            </a:pPr>
            <a:r>
              <a:rPr lang="en-US" sz="3200" dirty="0">
                <a:solidFill>
                  <a:srgbClr val="000000"/>
                </a:solidFill>
                <a:latin typeface="Cooper Hewitt"/>
              </a:rPr>
              <a:t>Kosovo is the country with least cases in Europe, 137 specifically.</a:t>
            </a:r>
          </a:p>
        </p:txBody>
      </p:sp>
      <p:pic>
        <p:nvPicPr>
          <p:cNvPr id="11" name="Picture 10" descr="A close up of text on a white background&#10;&#10;Description automatically generated">
            <a:extLst>
              <a:ext uri="{FF2B5EF4-FFF2-40B4-BE49-F238E27FC236}">
                <a16:creationId xmlns:a16="http://schemas.microsoft.com/office/drawing/2014/main" id="{861A1859-EAC8-8F44-B942-E6BD931AB103}"/>
              </a:ext>
            </a:extLst>
          </p:cNvPr>
          <p:cNvPicPr>
            <a:picLocks noChangeAspect="1"/>
          </p:cNvPicPr>
          <p:nvPr/>
        </p:nvPicPr>
        <p:blipFill rotWithShape="1">
          <a:blip r:embed="rId3">
            <a:extLst>
              <a:ext uri="{28A0092B-C50C-407E-A947-70E740481C1C}">
                <a14:useLocalDpi xmlns:a14="http://schemas.microsoft.com/office/drawing/2010/main" val="0"/>
              </a:ext>
            </a:extLst>
          </a:blip>
          <a:srcRect l="21589" t="23950" r="16078" b="19378"/>
          <a:stretch/>
        </p:blipFill>
        <p:spPr>
          <a:xfrm>
            <a:off x="9543029" y="1333500"/>
            <a:ext cx="6880422" cy="7149083"/>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D251A3CF-CC71-1F42-9BE6-0BB5D1FE361E}"/>
              </a:ext>
            </a:extLst>
          </p:cNvPr>
          <p:cNvPicPr>
            <a:picLocks noChangeAspect="1"/>
          </p:cNvPicPr>
          <p:nvPr/>
        </p:nvPicPr>
        <p:blipFill rotWithShape="1">
          <a:blip r:embed="rId3">
            <a:extLst>
              <a:ext uri="{28A0092B-C50C-407E-A947-70E740481C1C}">
                <a14:useLocalDpi xmlns:a14="http://schemas.microsoft.com/office/drawing/2010/main" val="0"/>
              </a:ext>
            </a:extLst>
          </a:blip>
          <a:srcRect l="83658" t="12144"/>
          <a:stretch/>
        </p:blipFill>
        <p:spPr>
          <a:xfrm>
            <a:off x="16423451" y="1333500"/>
            <a:ext cx="1384300" cy="8505372"/>
          </a:xfrm>
          <a:prstGeom prst="rect">
            <a:avLst/>
          </a:prstGeom>
        </p:spPr>
      </p:pic>
      <p:pic>
        <p:nvPicPr>
          <p:cNvPr id="8" name="Picture 7" descr="A close up of a logo&#10;&#10;Description automatically generated">
            <a:extLst>
              <a:ext uri="{FF2B5EF4-FFF2-40B4-BE49-F238E27FC236}">
                <a16:creationId xmlns:a16="http://schemas.microsoft.com/office/drawing/2014/main" id="{C2CB8A4B-242D-B24B-ADBE-63C7730D950F}"/>
              </a:ext>
            </a:extLst>
          </p:cNvPr>
          <p:cNvPicPr>
            <a:picLocks noChangeAspect="1"/>
          </p:cNvPicPr>
          <p:nvPr/>
        </p:nvPicPr>
        <p:blipFill rotWithShape="1">
          <a:blip r:embed="rId4">
            <a:extLst>
              <a:ext uri="{28A0092B-C50C-407E-A947-70E740481C1C}">
                <a14:useLocalDpi xmlns:a14="http://schemas.microsoft.com/office/drawing/2010/main" val="0"/>
              </a:ext>
            </a:extLst>
          </a:blip>
          <a:srcRect l="4303" t="18205" r="12542" b="6017"/>
          <a:stretch/>
        </p:blipFill>
        <p:spPr>
          <a:xfrm>
            <a:off x="55376" y="4411451"/>
            <a:ext cx="8925689" cy="5532649"/>
          </a:xfrm>
          <a:prstGeom prst="rect">
            <a:avLst/>
          </a:prstGeom>
          <a:ln>
            <a:noFill/>
          </a:ln>
        </p:spPr>
      </p:pic>
    </p:spTree>
    <p:extLst>
      <p:ext uri="{BB962C8B-B14F-4D97-AF65-F5344CB8AC3E}">
        <p14:creationId xmlns:p14="http://schemas.microsoft.com/office/powerpoint/2010/main" val="143287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0590" y="0"/>
            <a:ext cx="14177365" cy="10287000"/>
          </a:xfrm>
          <a:prstGeom prst="rect">
            <a:avLst/>
          </a:prstGeom>
          <a:solidFill>
            <a:srgbClr val="FBD3C9"/>
          </a:solidFill>
        </p:spPr>
      </p:sp>
      <p:pic>
        <p:nvPicPr>
          <p:cNvPr id="3" name="Picture 3"/>
          <p:cNvPicPr>
            <a:picLocks noChangeAspect="1"/>
          </p:cNvPicPr>
          <p:nvPr/>
        </p:nvPicPr>
        <p:blipFill>
          <a:blip r:embed="rId3"/>
          <a:srcRect/>
          <a:stretch>
            <a:fillRect/>
          </a:stretch>
        </p:blipFill>
        <p:spPr>
          <a:xfrm rot="1375029">
            <a:off x="256900" y="-175729"/>
            <a:ext cx="1543599" cy="2182467"/>
          </a:xfrm>
          <a:prstGeom prst="rect">
            <a:avLst/>
          </a:prstGeom>
        </p:spPr>
      </p:pic>
      <p:pic>
        <p:nvPicPr>
          <p:cNvPr id="4" name="Picture 4"/>
          <p:cNvPicPr>
            <a:picLocks noChangeAspect="1"/>
          </p:cNvPicPr>
          <p:nvPr/>
        </p:nvPicPr>
        <p:blipFill>
          <a:blip r:embed="rId4"/>
          <a:srcRect l="25398" b="1464"/>
          <a:stretch>
            <a:fillRect/>
          </a:stretch>
        </p:blipFill>
        <p:spPr>
          <a:xfrm>
            <a:off x="0" y="3040125"/>
            <a:ext cx="1116040" cy="2073538"/>
          </a:xfrm>
          <a:prstGeom prst="rect">
            <a:avLst/>
          </a:prstGeom>
        </p:spPr>
      </p:pic>
      <p:pic>
        <p:nvPicPr>
          <p:cNvPr id="5" name="Picture 5"/>
          <p:cNvPicPr>
            <a:picLocks noChangeAspect="1"/>
          </p:cNvPicPr>
          <p:nvPr/>
        </p:nvPicPr>
        <p:blipFill>
          <a:blip r:embed="rId5"/>
          <a:srcRect/>
          <a:stretch>
            <a:fillRect/>
          </a:stretch>
        </p:blipFill>
        <p:spPr>
          <a:xfrm rot="-548877">
            <a:off x="-435938" y="7143230"/>
            <a:ext cx="1628991" cy="1914412"/>
          </a:xfrm>
          <a:prstGeom prst="rect">
            <a:avLst/>
          </a:prstGeom>
        </p:spPr>
      </p:pic>
      <p:pic>
        <p:nvPicPr>
          <p:cNvPr id="6" name="Picture 6"/>
          <p:cNvPicPr>
            <a:picLocks noChangeAspect="1"/>
          </p:cNvPicPr>
          <p:nvPr/>
        </p:nvPicPr>
        <p:blipFill>
          <a:blip r:embed="rId6"/>
          <a:srcRect r="31452"/>
          <a:stretch>
            <a:fillRect/>
          </a:stretch>
        </p:blipFill>
        <p:spPr>
          <a:xfrm>
            <a:off x="3603644" y="4540198"/>
            <a:ext cx="766946" cy="1206603"/>
          </a:xfrm>
          <a:prstGeom prst="rect">
            <a:avLst/>
          </a:prstGeom>
        </p:spPr>
      </p:pic>
      <p:pic>
        <p:nvPicPr>
          <p:cNvPr id="7" name="Picture 7"/>
          <p:cNvPicPr>
            <a:picLocks noChangeAspect="1"/>
          </p:cNvPicPr>
          <p:nvPr/>
        </p:nvPicPr>
        <p:blipFill>
          <a:blip r:embed="rId7"/>
          <a:srcRect/>
          <a:stretch>
            <a:fillRect/>
          </a:stretch>
        </p:blipFill>
        <p:spPr>
          <a:xfrm>
            <a:off x="1628308" y="5143500"/>
            <a:ext cx="1072397" cy="1734760"/>
          </a:xfrm>
          <a:prstGeom prst="rect">
            <a:avLst/>
          </a:prstGeom>
        </p:spPr>
      </p:pic>
      <p:pic>
        <p:nvPicPr>
          <p:cNvPr id="8" name="Picture 8"/>
          <p:cNvPicPr>
            <a:picLocks noChangeAspect="1"/>
          </p:cNvPicPr>
          <p:nvPr/>
        </p:nvPicPr>
        <p:blipFill>
          <a:blip r:embed="rId8"/>
          <a:srcRect b="1775"/>
          <a:stretch>
            <a:fillRect/>
          </a:stretch>
        </p:blipFill>
        <p:spPr>
          <a:xfrm rot="-3443486">
            <a:off x="2834071" y="7558836"/>
            <a:ext cx="1713360" cy="1083200"/>
          </a:xfrm>
          <a:prstGeom prst="rect">
            <a:avLst/>
          </a:prstGeom>
        </p:spPr>
      </p:pic>
      <p:pic>
        <p:nvPicPr>
          <p:cNvPr id="9" name="Picture 9"/>
          <p:cNvPicPr>
            <a:picLocks noChangeAspect="1"/>
          </p:cNvPicPr>
          <p:nvPr/>
        </p:nvPicPr>
        <p:blipFill>
          <a:blip r:embed="rId9"/>
          <a:srcRect r="33761"/>
          <a:stretch>
            <a:fillRect/>
          </a:stretch>
        </p:blipFill>
        <p:spPr>
          <a:xfrm>
            <a:off x="3274736" y="-100554"/>
            <a:ext cx="1095854" cy="1540114"/>
          </a:xfrm>
          <a:prstGeom prst="rect">
            <a:avLst/>
          </a:prstGeom>
        </p:spPr>
      </p:pic>
      <p:pic>
        <p:nvPicPr>
          <p:cNvPr id="10" name="Picture 10"/>
          <p:cNvPicPr>
            <a:picLocks noChangeAspect="1"/>
          </p:cNvPicPr>
          <p:nvPr/>
        </p:nvPicPr>
        <p:blipFill>
          <a:blip r:embed="rId10"/>
          <a:srcRect/>
          <a:stretch>
            <a:fillRect/>
          </a:stretch>
        </p:blipFill>
        <p:spPr>
          <a:xfrm rot="986293">
            <a:off x="2332073" y="2361956"/>
            <a:ext cx="1191112" cy="1356338"/>
          </a:xfrm>
          <a:prstGeom prst="rect">
            <a:avLst/>
          </a:prstGeom>
        </p:spPr>
      </p:pic>
      <p:pic>
        <p:nvPicPr>
          <p:cNvPr id="11" name="Picture 11"/>
          <p:cNvPicPr>
            <a:picLocks noChangeAspect="1"/>
          </p:cNvPicPr>
          <p:nvPr/>
        </p:nvPicPr>
        <p:blipFill>
          <a:blip r:embed="rId11"/>
          <a:srcRect/>
          <a:stretch>
            <a:fillRect/>
          </a:stretch>
        </p:blipFill>
        <p:spPr>
          <a:xfrm>
            <a:off x="759421" y="9258300"/>
            <a:ext cx="2495174" cy="1755695"/>
          </a:xfrm>
          <a:prstGeom prst="rect">
            <a:avLst/>
          </a:prstGeom>
        </p:spPr>
      </p:pic>
      <p:sp>
        <p:nvSpPr>
          <p:cNvPr id="12" name="TextBox 12"/>
          <p:cNvSpPr txBox="1"/>
          <p:nvPr/>
        </p:nvSpPr>
        <p:spPr>
          <a:xfrm>
            <a:off x="5557331" y="1925822"/>
            <a:ext cx="12197269" cy="1295226"/>
          </a:xfrm>
          <a:prstGeom prst="rect">
            <a:avLst/>
          </a:prstGeom>
        </p:spPr>
        <p:txBody>
          <a:bodyPr wrap="square" lIns="0" tIns="0" rIns="0" bIns="0" rtlCol="0" anchor="t">
            <a:spAutoFit/>
          </a:bodyPr>
          <a:lstStyle/>
          <a:p>
            <a:pPr algn="ctr">
              <a:lnSpc>
                <a:spcPts val="10080"/>
              </a:lnSpc>
              <a:spcBef>
                <a:spcPct val="0"/>
              </a:spcBef>
            </a:pPr>
            <a:r>
              <a:rPr lang="en-US" sz="8800" dirty="0">
                <a:solidFill>
                  <a:srgbClr val="C45757"/>
                </a:solidFill>
                <a:latin typeface="Cooper Hewitt Heavy"/>
              </a:rPr>
              <a:t>Effect of Temperature</a:t>
            </a:r>
          </a:p>
        </p:txBody>
      </p:sp>
      <p:sp>
        <p:nvSpPr>
          <p:cNvPr id="13" name="TextBox 13"/>
          <p:cNvSpPr txBox="1"/>
          <p:nvPr/>
        </p:nvSpPr>
        <p:spPr>
          <a:xfrm>
            <a:off x="5683787" y="4991100"/>
            <a:ext cx="11789022" cy="2759089"/>
          </a:xfrm>
          <a:prstGeom prst="rect">
            <a:avLst/>
          </a:prstGeom>
        </p:spPr>
        <p:txBody>
          <a:bodyPr lIns="0" tIns="0" rIns="0" bIns="0" rtlCol="0" anchor="t">
            <a:spAutoFit/>
          </a:bodyPr>
          <a:lstStyle/>
          <a:p>
            <a:pPr algn="ctr">
              <a:lnSpc>
                <a:spcPts val="7280"/>
              </a:lnSpc>
              <a:spcBef>
                <a:spcPct val="0"/>
              </a:spcBef>
            </a:pPr>
            <a:r>
              <a:rPr lang="en-US" sz="5200" dirty="0">
                <a:solidFill>
                  <a:srgbClr val="000000"/>
                </a:solidFill>
                <a:latin typeface="Cooper Hewitt"/>
              </a:rPr>
              <a:t>Is there any correlation between weather metrics and the spread of the number of infections/deaths? </a:t>
            </a:r>
          </a:p>
        </p:txBody>
      </p:sp>
    </p:spTree>
    <p:extLst>
      <p:ext uri="{BB962C8B-B14F-4D97-AF65-F5344CB8AC3E}">
        <p14:creationId xmlns:p14="http://schemas.microsoft.com/office/powerpoint/2010/main" val="2583506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mperature_country" descr="temperature_country">
            <a:hlinkClick r:id="" action="ppaction://media"/>
            <a:extLst>
              <a:ext uri="{FF2B5EF4-FFF2-40B4-BE49-F238E27FC236}">
                <a16:creationId xmlns:a16="http://schemas.microsoft.com/office/drawing/2014/main" id="{D20A9F63-D8E5-A949-8658-7C600D5902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7812" y="0"/>
            <a:ext cx="17732375" cy="10287000"/>
          </a:xfrm>
          <a:prstGeom prst="rect">
            <a:avLst/>
          </a:prstGeom>
        </p:spPr>
      </p:pic>
    </p:spTree>
    <p:extLst>
      <p:ext uri="{BB962C8B-B14F-4D97-AF65-F5344CB8AC3E}">
        <p14:creationId xmlns:p14="http://schemas.microsoft.com/office/powerpoint/2010/main" val="164845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C0B79F7-859E-0448-AD78-A7A4F0CF5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0" y="2400300"/>
            <a:ext cx="7876059" cy="586740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a:extLst>
              <a:ext uri="{FF2B5EF4-FFF2-40B4-BE49-F238E27FC236}">
                <a16:creationId xmlns:a16="http://schemas.microsoft.com/office/drawing/2014/main" id="{4103DF26-8FB9-C442-86B2-38EA7EA92AAC}"/>
              </a:ext>
            </a:extLst>
          </p:cNvPr>
          <p:cNvSpPr/>
          <p:nvPr/>
        </p:nvSpPr>
        <p:spPr>
          <a:xfrm>
            <a:off x="0" y="0"/>
            <a:ext cx="9403955" cy="10287000"/>
          </a:xfrm>
          <a:prstGeom prst="rect">
            <a:avLst/>
          </a:prstGeom>
          <a:solidFill>
            <a:srgbClr val="FBD3C9"/>
          </a:solidFill>
        </p:spPr>
      </p:sp>
      <p:sp>
        <p:nvSpPr>
          <p:cNvPr id="4" name="TextBox 13">
            <a:extLst>
              <a:ext uri="{FF2B5EF4-FFF2-40B4-BE49-F238E27FC236}">
                <a16:creationId xmlns:a16="http://schemas.microsoft.com/office/drawing/2014/main" id="{242AA9E1-8E8E-F04F-A361-2E40204A5A6B}"/>
              </a:ext>
            </a:extLst>
          </p:cNvPr>
          <p:cNvSpPr txBox="1"/>
          <p:nvPr/>
        </p:nvSpPr>
        <p:spPr>
          <a:xfrm>
            <a:off x="605133" y="2731463"/>
            <a:ext cx="7673778" cy="5524910"/>
          </a:xfrm>
          <a:prstGeom prst="rect">
            <a:avLst/>
          </a:prstGeom>
        </p:spPr>
        <p:txBody>
          <a:bodyPr wrap="square" lIns="0" tIns="0" rIns="0" bIns="0" rtlCol="0" anchor="t">
            <a:spAutoFit/>
          </a:bodyPr>
          <a:lstStyle/>
          <a:p>
            <a:pPr algn="ctr">
              <a:lnSpc>
                <a:spcPts val="7280"/>
              </a:lnSpc>
              <a:spcBef>
                <a:spcPct val="0"/>
              </a:spcBef>
            </a:pPr>
            <a:r>
              <a:rPr lang="en-US" sz="4000" dirty="0">
                <a:solidFill>
                  <a:srgbClr val="000000"/>
                </a:solidFill>
                <a:latin typeface="Cooper Hewitt"/>
              </a:rPr>
              <a:t>Although the spread of COVID-19 is </a:t>
            </a:r>
            <a:r>
              <a:rPr lang="en-US" sz="3600" dirty="0">
                <a:solidFill>
                  <a:srgbClr val="000000"/>
                </a:solidFill>
                <a:latin typeface="Cooper Hewitt"/>
              </a:rPr>
              <a:t>across</a:t>
            </a:r>
            <a:r>
              <a:rPr lang="en-US" sz="4000" dirty="0">
                <a:solidFill>
                  <a:srgbClr val="000000"/>
                </a:solidFill>
                <a:latin typeface="Cooper Hewitt"/>
              </a:rPr>
              <a:t> all the temperature range, </a:t>
            </a:r>
            <a:br>
              <a:rPr lang="en-US" sz="4000" dirty="0">
                <a:solidFill>
                  <a:srgbClr val="000000"/>
                </a:solidFill>
                <a:latin typeface="Cooper Hewitt"/>
              </a:rPr>
            </a:br>
            <a:endParaRPr lang="en-US" sz="4000" dirty="0">
              <a:solidFill>
                <a:srgbClr val="000000"/>
              </a:solidFill>
              <a:latin typeface="Cooper Hewitt"/>
            </a:endParaRPr>
          </a:p>
          <a:p>
            <a:pPr algn="ctr">
              <a:lnSpc>
                <a:spcPts val="7280"/>
              </a:lnSpc>
              <a:spcBef>
                <a:spcPct val="0"/>
              </a:spcBef>
            </a:pPr>
            <a:r>
              <a:rPr lang="en-US" sz="4000" dirty="0">
                <a:solidFill>
                  <a:srgbClr val="C45757"/>
                </a:solidFill>
                <a:latin typeface="Cooper Hewitt Heavy"/>
              </a:rPr>
              <a:t>The temperature range -4 /17ºC has the highest number of confirmed case count.</a:t>
            </a:r>
            <a:endParaRPr lang="en-US" sz="4000" dirty="0">
              <a:solidFill>
                <a:srgbClr val="000000"/>
              </a:solidFill>
              <a:latin typeface="Cooper Hewitt"/>
            </a:endParaRPr>
          </a:p>
        </p:txBody>
      </p:sp>
    </p:spTree>
    <p:extLst>
      <p:ext uri="{BB962C8B-B14F-4D97-AF65-F5344CB8AC3E}">
        <p14:creationId xmlns:p14="http://schemas.microsoft.com/office/powerpoint/2010/main" val="3963326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0590" y="0"/>
            <a:ext cx="14177365" cy="10287000"/>
          </a:xfrm>
          <a:prstGeom prst="rect">
            <a:avLst/>
          </a:prstGeom>
          <a:solidFill>
            <a:srgbClr val="FBD3C9"/>
          </a:solidFill>
        </p:spPr>
      </p:sp>
      <p:pic>
        <p:nvPicPr>
          <p:cNvPr id="3" name="Picture 3"/>
          <p:cNvPicPr>
            <a:picLocks noChangeAspect="1"/>
          </p:cNvPicPr>
          <p:nvPr/>
        </p:nvPicPr>
        <p:blipFill>
          <a:blip r:embed="rId3"/>
          <a:srcRect/>
          <a:stretch>
            <a:fillRect/>
          </a:stretch>
        </p:blipFill>
        <p:spPr>
          <a:xfrm rot="1375029">
            <a:off x="256900" y="-175729"/>
            <a:ext cx="1543599" cy="2182467"/>
          </a:xfrm>
          <a:prstGeom prst="rect">
            <a:avLst/>
          </a:prstGeom>
        </p:spPr>
      </p:pic>
      <p:pic>
        <p:nvPicPr>
          <p:cNvPr id="4" name="Picture 4"/>
          <p:cNvPicPr>
            <a:picLocks noChangeAspect="1"/>
          </p:cNvPicPr>
          <p:nvPr/>
        </p:nvPicPr>
        <p:blipFill>
          <a:blip r:embed="rId4"/>
          <a:srcRect l="25398" b="1464"/>
          <a:stretch>
            <a:fillRect/>
          </a:stretch>
        </p:blipFill>
        <p:spPr>
          <a:xfrm>
            <a:off x="0" y="3040125"/>
            <a:ext cx="1116040" cy="2073538"/>
          </a:xfrm>
          <a:prstGeom prst="rect">
            <a:avLst/>
          </a:prstGeom>
        </p:spPr>
      </p:pic>
      <p:pic>
        <p:nvPicPr>
          <p:cNvPr id="5" name="Picture 5"/>
          <p:cNvPicPr>
            <a:picLocks noChangeAspect="1"/>
          </p:cNvPicPr>
          <p:nvPr/>
        </p:nvPicPr>
        <p:blipFill>
          <a:blip r:embed="rId5"/>
          <a:srcRect/>
          <a:stretch>
            <a:fillRect/>
          </a:stretch>
        </p:blipFill>
        <p:spPr>
          <a:xfrm rot="-548877">
            <a:off x="-435938" y="7143230"/>
            <a:ext cx="1628991" cy="1914412"/>
          </a:xfrm>
          <a:prstGeom prst="rect">
            <a:avLst/>
          </a:prstGeom>
        </p:spPr>
      </p:pic>
      <p:pic>
        <p:nvPicPr>
          <p:cNvPr id="6" name="Picture 6"/>
          <p:cNvPicPr>
            <a:picLocks noChangeAspect="1"/>
          </p:cNvPicPr>
          <p:nvPr/>
        </p:nvPicPr>
        <p:blipFill>
          <a:blip r:embed="rId6"/>
          <a:srcRect r="31452"/>
          <a:stretch>
            <a:fillRect/>
          </a:stretch>
        </p:blipFill>
        <p:spPr>
          <a:xfrm>
            <a:off x="3603644" y="4540198"/>
            <a:ext cx="766946" cy="1206603"/>
          </a:xfrm>
          <a:prstGeom prst="rect">
            <a:avLst/>
          </a:prstGeom>
        </p:spPr>
      </p:pic>
      <p:pic>
        <p:nvPicPr>
          <p:cNvPr id="7" name="Picture 7"/>
          <p:cNvPicPr>
            <a:picLocks noChangeAspect="1"/>
          </p:cNvPicPr>
          <p:nvPr/>
        </p:nvPicPr>
        <p:blipFill>
          <a:blip r:embed="rId7"/>
          <a:srcRect/>
          <a:stretch>
            <a:fillRect/>
          </a:stretch>
        </p:blipFill>
        <p:spPr>
          <a:xfrm>
            <a:off x="1628308" y="5143500"/>
            <a:ext cx="1072397" cy="1734760"/>
          </a:xfrm>
          <a:prstGeom prst="rect">
            <a:avLst/>
          </a:prstGeom>
        </p:spPr>
      </p:pic>
      <p:pic>
        <p:nvPicPr>
          <p:cNvPr id="8" name="Picture 8"/>
          <p:cNvPicPr>
            <a:picLocks noChangeAspect="1"/>
          </p:cNvPicPr>
          <p:nvPr/>
        </p:nvPicPr>
        <p:blipFill>
          <a:blip r:embed="rId8"/>
          <a:srcRect b="1775"/>
          <a:stretch>
            <a:fillRect/>
          </a:stretch>
        </p:blipFill>
        <p:spPr>
          <a:xfrm rot="-3443486">
            <a:off x="2834071" y="7558836"/>
            <a:ext cx="1713360" cy="1083200"/>
          </a:xfrm>
          <a:prstGeom prst="rect">
            <a:avLst/>
          </a:prstGeom>
        </p:spPr>
      </p:pic>
      <p:pic>
        <p:nvPicPr>
          <p:cNvPr id="9" name="Picture 9"/>
          <p:cNvPicPr>
            <a:picLocks noChangeAspect="1"/>
          </p:cNvPicPr>
          <p:nvPr/>
        </p:nvPicPr>
        <p:blipFill>
          <a:blip r:embed="rId9"/>
          <a:srcRect r="33761"/>
          <a:stretch>
            <a:fillRect/>
          </a:stretch>
        </p:blipFill>
        <p:spPr>
          <a:xfrm>
            <a:off x="3274736" y="-100554"/>
            <a:ext cx="1095854" cy="1540114"/>
          </a:xfrm>
          <a:prstGeom prst="rect">
            <a:avLst/>
          </a:prstGeom>
        </p:spPr>
      </p:pic>
      <p:pic>
        <p:nvPicPr>
          <p:cNvPr id="10" name="Picture 10"/>
          <p:cNvPicPr>
            <a:picLocks noChangeAspect="1"/>
          </p:cNvPicPr>
          <p:nvPr/>
        </p:nvPicPr>
        <p:blipFill>
          <a:blip r:embed="rId10"/>
          <a:srcRect/>
          <a:stretch>
            <a:fillRect/>
          </a:stretch>
        </p:blipFill>
        <p:spPr>
          <a:xfrm rot="986293">
            <a:off x="2332073" y="2361956"/>
            <a:ext cx="1191112" cy="1356338"/>
          </a:xfrm>
          <a:prstGeom prst="rect">
            <a:avLst/>
          </a:prstGeom>
        </p:spPr>
      </p:pic>
      <p:pic>
        <p:nvPicPr>
          <p:cNvPr id="11" name="Picture 11"/>
          <p:cNvPicPr>
            <a:picLocks noChangeAspect="1"/>
          </p:cNvPicPr>
          <p:nvPr/>
        </p:nvPicPr>
        <p:blipFill>
          <a:blip r:embed="rId11"/>
          <a:srcRect/>
          <a:stretch>
            <a:fillRect/>
          </a:stretch>
        </p:blipFill>
        <p:spPr>
          <a:xfrm>
            <a:off x="759421" y="9258300"/>
            <a:ext cx="2495174" cy="1755695"/>
          </a:xfrm>
          <a:prstGeom prst="rect">
            <a:avLst/>
          </a:prstGeom>
        </p:spPr>
      </p:pic>
      <p:sp>
        <p:nvSpPr>
          <p:cNvPr id="12" name="TextBox 12"/>
          <p:cNvSpPr txBox="1"/>
          <p:nvPr/>
        </p:nvSpPr>
        <p:spPr>
          <a:xfrm>
            <a:off x="5557331" y="1925822"/>
            <a:ext cx="12197269" cy="1295226"/>
          </a:xfrm>
          <a:prstGeom prst="rect">
            <a:avLst/>
          </a:prstGeom>
        </p:spPr>
        <p:txBody>
          <a:bodyPr wrap="square" lIns="0" tIns="0" rIns="0" bIns="0" rtlCol="0" anchor="t">
            <a:spAutoFit/>
          </a:bodyPr>
          <a:lstStyle/>
          <a:p>
            <a:pPr algn="ctr">
              <a:lnSpc>
                <a:spcPts val="10080"/>
              </a:lnSpc>
              <a:spcBef>
                <a:spcPct val="0"/>
              </a:spcBef>
            </a:pPr>
            <a:r>
              <a:rPr lang="en-US" sz="8800" dirty="0">
                <a:solidFill>
                  <a:srgbClr val="C45757"/>
                </a:solidFill>
                <a:latin typeface="Cooper Hewitt Heavy"/>
              </a:rPr>
              <a:t>Predictions</a:t>
            </a:r>
          </a:p>
        </p:txBody>
      </p:sp>
      <p:sp>
        <p:nvSpPr>
          <p:cNvPr id="16" name="TextBox 13">
            <a:extLst>
              <a:ext uri="{FF2B5EF4-FFF2-40B4-BE49-F238E27FC236}">
                <a16:creationId xmlns:a16="http://schemas.microsoft.com/office/drawing/2014/main" id="{0DF2D61B-C779-D14E-A934-05407DEA32DC}"/>
              </a:ext>
            </a:extLst>
          </p:cNvPr>
          <p:cNvSpPr txBox="1"/>
          <p:nvPr/>
        </p:nvSpPr>
        <p:spPr>
          <a:xfrm>
            <a:off x="5718490" y="5508677"/>
            <a:ext cx="11789022" cy="886781"/>
          </a:xfrm>
          <a:prstGeom prst="rect">
            <a:avLst/>
          </a:prstGeom>
        </p:spPr>
        <p:txBody>
          <a:bodyPr lIns="0" tIns="0" rIns="0" bIns="0" rtlCol="0" anchor="t">
            <a:spAutoFit/>
          </a:bodyPr>
          <a:lstStyle/>
          <a:p>
            <a:pPr algn="ctr">
              <a:lnSpc>
                <a:spcPts val="7280"/>
              </a:lnSpc>
              <a:spcBef>
                <a:spcPct val="0"/>
              </a:spcBef>
            </a:pPr>
            <a:r>
              <a:rPr lang="en-US" sz="5200" dirty="0">
                <a:solidFill>
                  <a:srgbClr val="000000"/>
                </a:solidFill>
                <a:latin typeface="Cooper Hewitt"/>
              </a:rPr>
              <a:t> </a:t>
            </a:r>
          </a:p>
        </p:txBody>
      </p:sp>
      <p:sp>
        <p:nvSpPr>
          <p:cNvPr id="18" name="TextBox 13">
            <a:extLst>
              <a:ext uri="{FF2B5EF4-FFF2-40B4-BE49-F238E27FC236}">
                <a16:creationId xmlns:a16="http://schemas.microsoft.com/office/drawing/2014/main" id="{9AD8EE01-E439-A44F-AC0B-0BE099828781}"/>
              </a:ext>
            </a:extLst>
          </p:cNvPr>
          <p:cNvSpPr txBox="1"/>
          <p:nvPr/>
        </p:nvSpPr>
        <p:spPr>
          <a:xfrm>
            <a:off x="5761454" y="5157583"/>
            <a:ext cx="11789022" cy="1822935"/>
          </a:xfrm>
          <a:prstGeom prst="rect">
            <a:avLst/>
          </a:prstGeom>
        </p:spPr>
        <p:txBody>
          <a:bodyPr lIns="0" tIns="0" rIns="0" bIns="0" rtlCol="0" anchor="t">
            <a:spAutoFit/>
          </a:bodyPr>
          <a:lstStyle/>
          <a:p>
            <a:pPr algn="ctr">
              <a:lnSpc>
                <a:spcPts val="7280"/>
              </a:lnSpc>
              <a:spcBef>
                <a:spcPct val="0"/>
              </a:spcBef>
            </a:pPr>
            <a:r>
              <a:rPr lang="en-US" sz="5200" dirty="0">
                <a:solidFill>
                  <a:srgbClr val="000000"/>
                </a:solidFill>
                <a:latin typeface="Cooper Hewitt"/>
              </a:rPr>
              <a:t>Prediction of the COVID-19 trend using a mathematical epidemic model </a:t>
            </a:r>
          </a:p>
        </p:txBody>
      </p:sp>
    </p:spTree>
    <p:extLst>
      <p:ext uri="{BB962C8B-B14F-4D97-AF65-F5344CB8AC3E}">
        <p14:creationId xmlns:p14="http://schemas.microsoft.com/office/powerpoint/2010/main" val="3616303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0590" y="0"/>
            <a:ext cx="14177365" cy="10287000"/>
          </a:xfrm>
          <a:prstGeom prst="rect">
            <a:avLst/>
          </a:prstGeom>
          <a:solidFill>
            <a:srgbClr val="FBD3C9"/>
          </a:solidFill>
        </p:spPr>
      </p:sp>
      <p:pic>
        <p:nvPicPr>
          <p:cNvPr id="3" name="Picture 3"/>
          <p:cNvPicPr>
            <a:picLocks noChangeAspect="1"/>
          </p:cNvPicPr>
          <p:nvPr/>
        </p:nvPicPr>
        <p:blipFill>
          <a:blip r:embed="rId3"/>
          <a:srcRect/>
          <a:stretch>
            <a:fillRect/>
          </a:stretch>
        </p:blipFill>
        <p:spPr>
          <a:xfrm rot="1375029">
            <a:off x="256900" y="-175729"/>
            <a:ext cx="1543599" cy="2182467"/>
          </a:xfrm>
          <a:prstGeom prst="rect">
            <a:avLst/>
          </a:prstGeom>
        </p:spPr>
      </p:pic>
      <p:pic>
        <p:nvPicPr>
          <p:cNvPr id="4" name="Picture 4"/>
          <p:cNvPicPr>
            <a:picLocks noChangeAspect="1"/>
          </p:cNvPicPr>
          <p:nvPr/>
        </p:nvPicPr>
        <p:blipFill>
          <a:blip r:embed="rId4"/>
          <a:srcRect l="25398" b="1464"/>
          <a:stretch>
            <a:fillRect/>
          </a:stretch>
        </p:blipFill>
        <p:spPr>
          <a:xfrm>
            <a:off x="0" y="3040125"/>
            <a:ext cx="1116040" cy="2073538"/>
          </a:xfrm>
          <a:prstGeom prst="rect">
            <a:avLst/>
          </a:prstGeom>
        </p:spPr>
      </p:pic>
      <p:pic>
        <p:nvPicPr>
          <p:cNvPr id="5" name="Picture 5"/>
          <p:cNvPicPr>
            <a:picLocks noChangeAspect="1"/>
          </p:cNvPicPr>
          <p:nvPr/>
        </p:nvPicPr>
        <p:blipFill>
          <a:blip r:embed="rId5"/>
          <a:srcRect/>
          <a:stretch>
            <a:fillRect/>
          </a:stretch>
        </p:blipFill>
        <p:spPr>
          <a:xfrm rot="-548877">
            <a:off x="-435938" y="7143230"/>
            <a:ext cx="1628991" cy="1914412"/>
          </a:xfrm>
          <a:prstGeom prst="rect">
            <a:avLst/>
          </a:prstGeom>
        </p:spPr>
      </p:pic>
      <p:pic>
        <p:nvPicPr>
          <p:cNvPr id="6" name="Picture 6"/>
          <p:cNvPicPr>
            <a:picLocks noChangeAspect="1"/>
          </p:cNvPicPr>
          <p:nvPr/>
        </p:nvPicPr>
        <p:blipFill>
          <a:blip r:embed="rId6"/>
          <a:srcRect r="31452"/>
          <a:stretch>
            <a:fillRect/>
          </a:stretch>
        </p:blipFill>
        <p:spPr>
          <a:xfrm>
            <a:off x="3603644" y="4540198"/>
            <a:ext cx="766946" cy="1206603"/>
          </a:xfrm>
          <a:prstGeom prst="rect">
            <a:avLst/>
          </a:prstGeom>
        </p:spPr>
      </p:pic>
      <p:pic>
        <p:nvPicPr>
          <p:cNvPr id="7" name="Picture 7"/>
          <p:cNvPicPr>
            <a:picLocks noChangeAspect="1"/>
          </p:cNvPicPr>
          <p:nvPr/>
        </p:nvPicPr>
        <p:blipFill>
          <a:blip r:embed="rId7"/>
          <a:srcRect/>
          <a:stretch>
            <a:fillRect/>
          </a:stretch>
        </p:blipFill>
        <p:spPr>
          <a:xfrm>
            <a:off x="1628308" y="5143500"/>
            <a:ext cx="1072397" cy="1734760"/>
          </a:xfrm>
          <a:prstGeom prst="rect">
            <a:avLst/>
          </a:prstGeom>
        </p:spPr>
      </p:pic>
      <p:pic>
        <p:nvPicPr>
          <p:cNvPr id="8" name="Picture 8"/>
          <p:cNvPicPr>
            <a:picLocks noChangeAspect="1"/>
          </p:cNvPicPr>
          <p:nvPr/>
        </p:nvPicPr>
        <p:blipFill>
          <a:blip r:embed="rId8"/>
          <a:srcRect b="1775"/>
          <a:stretch>
            <a:fillRect/>
          </a:stretch>
        </p:blipFill>
        <p:spPr>
          <a:xfrm rot="-3443486">
            <a:off x="2834071" y="7558836"/>
            <a:ext cx="1713360" cy="1083200"/>
          </a:xfrm>
          <a:prstGeom prst="rect">
            <a:avLst/>
          </a:prstGeom>
        </p:spPr>
      </p:pic>
      <p:pic>
        <p:nvPicPr>
          <p:cNvPr id="9" name="Picture 9"/>
          <p:cNvPicPr>
            <a:picLocks noChangeAspect="1"/>
          </p:cNvPicPr>
          <p:nvPr/>
        </p:nvPicPr>
        <p:blipFill>
          <a:blip r:embed="rId9"/>
          <a:srcRect r="33761"/>
          <a:stretch>
            <a:fillRect/>
          </a:stretch>
        </p:blipFill>
        <p:spPr>
          <a:xfrm>
            <a:off x="3274736" y="-100554"/>
            <a:ext cx="1095854" cy="1540114"/>
          </a:xfrm>
          <a:prstGeom prst="rect">
            <a:avLst/>
          </a:prstGeom>
        </p:spPr>
      </p:pic>
      <p:pic>
        <p:nvPicPr>
          <p:cNvPr id="10" name="Picture 10"/>
          <p:cNvPicPr>
            <a:picLocks noChangeAspect="1"/>
          </p:cNvPicPr>
          <p:nvPr/>
        </p:nvPicPr>
        <p:blipFill>
          <a:blip r:embed="rId10"/>
          <a:srcRect/>
          <a:stretch>
            <a:fillRect/>
          </a:stretch>
        </p:blipFill>
        <p:spPr>
          <a:xfrm rot="986293">
            <a:off x="2332073" y="2361956"/>
            <a:ext cx="1191112" cy="1356338"/>
          </a:xfrm>
          <a:prstGeom prst="rect">
            <a:avLst/>
          </a:prstGeom>
        </p:spPr>
      </p:pic>
      <p:pic>
        <p:nvPicPr>
          <p:cNvPr id="11" name="Picture 11"/>
          <p:cNvPicPr>
            <a:picLocks noChangeAspect="1"/>
          </p:cNvPicPr>
          <p:nvPr/>
        </p:nvPicPr>
        <p:blipFill>
          <a:blip r:embed="rId11"/>
          <a:srcRect/>
          <a:stretch>
            <a:fillRect/>
          </a:stretch>
        </p:blipFill>
        <p:spPr>
          <a:xfrm>
            <a:off x="759421" y="9258300"/>
            <a:ext cx="2495174" cy="1755695"/>
          </a:xfrm>
          <a:prstGeom prst="rect">
            <a:avLst/>
          </a:prstGeom>
        </p:spPr>
      </p:pic>
      <p:sp>
        <p:nvSpPr>
          <p:cNvPr id="12" name="TextBox 12"/>
          <p:cNvSpPr txBox="1"/>
          <p:nvPr/>
        </p:nvSpPr>
        <p:spPr>
          <a:xfrm>
            <a:off x="5557331" y="1925822"/>
            <a:ext cx="11803881" cy="2590453"/>
          </a:xfrm>
          <a:prstGeom prst="rect">
            <a:avLst/>
          </a:prstGeom>
        </p:spPr>
        <p:txBody>
          <a:bodyPr lIns="0" tIns="0" rIns="0" bIns="0" rtlCol="0" anchor="t">
            <a:spAutoFit/>
          </a:bodyPr>
          <a:lstStyle/>
          <a:p>
            <a:pPr algn="ctr">
              <a:lnSpc>
                <a:spcPts val="10080"/>
              </a:lnSpc>
              <a:spcBef>
                <a:spcPct val="0"/>
              </a:spcBef>
            </a:pPr>
            <a:r>
              <a:rPr lang="en-US" sz="8800" dirty="0">
                <a:solidFill>
                  <a:srgbClr val="C45757"/>
                </a:solidFill>
                <a:latin typeface="Cooper Hewitt Heavy"/>
              </a:rPr>
              <a:t>Magnitude of the disease</a:t>
            </a:r>
          </a:p>
        </p:txBody>
      </p:sp>
      <p:sp>
        <p:nvSpPr>
          <p:cNvPr id="13" name="TextBox 13"/>
          <p:cNvSpPr txBox="1"/>
          <p:nvPr/>
        </p:nvSpPr>
        <p:spPr>
          <a:xfrm>
            <a:off x="5718490" y="5508677"/>
            <a:ext cx="11789022" cy="1953895"/>
          </a:xfrm>
          <a:prstGeom prst="rect">
            <a:avLst/>
          </a:prstGeom>
        </p:spPr>
        <p:txBody>
          <a:bodyPr lIns="0" tIns="0" rIns="0" bIns="0" rtlCol="0" anchor="t">
            <a:spAutoFit/>
          </a:bodyPr>
          <a:lstStyle/>
          <a:p>
            <a:pPr algn="ctr">
              <a:lnSpc>
                <a:spcPts val="7280"/>
              </a:lnSpc>
              <a:spcBef>
                <a:spcPct val="0"/>
              </a:spcBef>
            </a:pPr>
            <a:r>
              <a:rPr lang="en-US" sz="5200" dirty="0">
                <a:solidFill>
                  <a:srgbClr val="000000"/>
                </a:solidFill>
                <a:latin typeface="Cooper Hewitt"/>
              </a:rPr>
              <a:t>Is an outbreak of this magnitude unprecedented in modern history?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C87B58B5-8E51-3141-B91B-4BA57A9312EC}"/>
              </a:ext>
            </a:extLst>
          </p:cNvPr>
          <p:cNvSpPr/>
          <p:nvPr/>
        </p:nvSpPr>
        <p:spPr>
          <a:xfrm>
            <a:off x="0" y="0"/>
            <a:ext cx="4876800" cy="10287000"/>
          </a:xfrm>
          <a:prstGeom prst="rect">
            <a:avLst/>
          </a:prstGeom>
          <a:solidFill>
            <a:srgbClr val="FBD3C9"/>
          </a:solidFill>
        </p:spPr>
      </p:sp>
      <p:sp>
        <p:nvSpPr>
          <p:cNvPr id="5" name="TextBox 13">
            <a:extLst>
              <a:ext uri="{FF2B5EF4-FFF2-40B4-BE49-F238E27FC236}">
                <a16:creationId xmlns:a16="http://schemas.microsoft.com/office/drawing/2014/main" id="{7BD7CA15-2D46-DE42-89E8-FB6A0D6E6B71}"/>
              </a:ext>
            </a:extLst>
          </p:cNvPr>
          <p:cNvSpPr txBox="1"/>
          <p:nvPr/>
        </p:nvSpPr>
        <p:spPr>
          <a:xfrm>
            <a:off x="762000" y="3848100"/>
            <a:ext cx="4343400" cy="4588757"/>
          </a:xfrm>
          <a:prstGeom prst="rect">
            <a:avLst/>
          </a:prstGeom>
        </p:spPr>
        <p:txBody>
          <a:bodyPr wrap="square" lIns="0" tIns="0" rIns="0" bIns="0" rtlCol="0" anchor="t">
            <a:spAutoFit/>
          </a:bodyPr>
          <a:lstStyle/>
          <a:p>
            <a:pPr marL="571500" indent="-571500">
              <a:lnSpc>
                <a:spcPts val="7280"/>
              </a:lnSpc>
              <a:spcBef>
                <a:spcPct val="0"/>
              </a:spcBef>
              <a:buFont typeface="Arial" panose="020B0604020202020204" pitchFamily="34" charset="0"/>
              <a:buChar char="•"/>
            </a:pPr>
            <a:r>
              <a:rPr lang="en-US" sz="4000" dirty="0">
                <a:solidFill>
                  <a:srgbClr val="C45757"/>
                </a:solidFill>
                <a:latin typeface="Cooper Hewitt Heavy"/>
              </a:rPr>
              <a:t>S</a:t>
            </a:r>
            <a:r>
              <a:rPr lang="en-US" sz="4000" dirty="0">
                <a:solidFill>
                  <a:srgbClr val="000000"/>
                </a:solidFill>
                <a:latin typeface="Cooper Hewitt"/>
              </a:rPr>
              <a:t>usceptible</a:t>
            </a:r>
          </a:p>
          <a:p>
            <a:pPr marL="571500" indent="-571500">
              <a:lnSpc>
                <a:spcPts val="7280"/>
              </a:lnSpc>
              <a:spcBef>
                <a:spcPct val="0"/>
              </a:spcBef>
              <a:buFont typeface="Arial" panose="020B0604020202020204" pitchFamily="34" charset="0"/>
              <a:buChar char="•"/>
            </a:pPr>
            <a:r>
              <a:rPr lang="en-US" sz="4000" dirty="0">
                <a:solidFill>
                  <a:srgbClr val="C45757"/>
                </a:solidFill>
                <a:latin typeface="Cooper Hewitt Heavy"/>
              </a:rPr>
              <a:t>E</a:t>
            </a:r>
            <a:r>
              <a:rPr lang="en-US" sz="4000" dirty="0">
                <a:solidFill>
                  <a:srgbClr val="000000"/>
                </a:solidFill>
                <a:latin typeface="Cooper Hewitt"/>
              </a:rPr>
              <a:t>xposed </a:t>
            </a:r>
          </a:p>
          <a:p>
            <a:pPr marL="571500" indent="-571500">
              <a:lnSpc>
                <a:spcPts val="7280"/>
              </a:lnSpc>
              <a:spcBef>
                <a:spcPct val="0"/>
              </a:spcBef>
              <a:buFont typeface="Arial" panose="020B0604020202020204" pitchFamily="34" charset="0"/>
              <a:buChar char="•"/>
            </a:pPr>
            <a:r>
              <a:rPr lang="en-US" sz="4000" dirty="0">
                <a:solidFill>
                  <a:srgbClr val="C45757"/>
                </a:solidFill>
                <a:latin typeface="Cooper Hewitt Heavy"/>
              </a:rPr>
              <a:t>I</a:t>
            </a:r>
            <a:r>
              <a:rPr lang="en-US" sz="4000" dirty="0">
                <a:solidFill>
                  <a:srgbClr val="000000"/>
                </a:solidFill>
                <a:latin typeface="Cooper Hewitt"/>
              </a:rPr>
              <a:t>nfected </a:t>
            </a:r>
          </a:p>
          <a:p>
            <a:pPr marL="571500" indent="-571500">
              <a:lnSpc>
                <a:spcPts val="7280"/>
              </a:lnSpc>
              <a:spcBef>
                <a:spcPct val="0"/>
              </a:spcBef>
              <a:buFont typeface="Arial" panose="020B0604020202020204" pitchFamily="34" charset="0"/>
              <a:buChar char="•"/>
            </a:pPr>
            <a:r>
              <a:rPr lang="en-US" sz="4000" dirty="0">
                <a:solidFill>
                  <a:srgbClr val="C45757"/>
                </a:solidFill>
                <a:latin typeface="Cooper Hewitt Heavy"/>
              </a:rPr>
              <a:t>R</a:t>
            </a:r>
            <a:r>
              <a:rPr lang="en-US" sz="4000" dirty="0">
                <a:solidFill>
                  <a:srgbClr val="000000"/>
                </a:solidFill>
                <a:latin typeface="Cooper Hewitt"/>
              </a:rPr>
              <a:t>ecovered/</a:t>
            </a:r>
            <a:br>
              <a:rPr lang="en-US" sz="4000" dirty="0">
                <a:solidFill>
                  <a:srgbClr val="000000"/>
                </a:solidFill>
                <a:latin typeface="Cooper Hewitt"/>
              </a:rPr>
            </a:br>
            <a:r>
              <a:rPr lang="en-US" sz="4000" dirty="0">
                <a:solidFill>
                  <a:srgbClr val="000000"/>
                </a:solidFill>
                <a:latin typeface="Cooper Hewitt"/>
              </a:rPr>
              <a:t>Deceased</a:t>
            </a:r>
          </a:p>
        </p:txBody>
      </p:sp>
      <p:sp>
        <p:nvSpPr>
          <p:cNvPr id="6" name="Rectangle 5">
            <a:extLst>
              <a:ext uri="{FF2B5EF4-FFF2-40B4-BE49-F238E27FC236}">
                <a16:creationId xmlns:a16="http://schemas.microsoft.com/office/drawing/2014/main" id="{153329BA-1533-4D4F-B24B-20DB9787895F}"/>
              </a:ext>
            </a:extLst>
          </p:cNvPr>
          <p:cNvSpPr/>
          <p:nvPr/>
        </p:nvSpPr>
        <p:spPr>
          <a:xfrm>
            <a:off x="328687" y="1829877"/>
            <a:ext cx="4219425" cy="936475"/>
          </a:xfrm>
          <a:prstGeom prst="rect">
            <a:avLst/>
          </a:prstGeom>
        </p:spPr>
        <p:txBody>
          <a:bodyPr wrap="none">
            <a:spAutoFit/>
          </a:bodyPr>
          <a:lstStyle/>
          <a:p>
            <a:pPr algn="ctr">
              <a:lnSpc>
                <a:spcPts val="7280"/>
              </a:lnSpc>
              <a:spcBef>
                <a:spcPct val="0"/>
              </a:spcBef>
            </a:pPr>
            <a:r>
              <a:rPr lang="en-US" sz="4000" dirty="0">
                <a:solidFill>
                  <a:srgbClr val="000000"/>
                </a:solidFill>
                <a:latin typeface="Cooper Hewitt"/>
              </a:rPr>
              <a:t>Used </a:t>
            </a:r>
            <a:r>
              <a:rPr lang="en-US" sz="4000" dirty="0">
                <a:solidFill>
                  <a:srgbClr val="C45757"/>
                </a:solidFill>
                <a:latin typeface="Cooper Hewitt Heavy"/>
              </a:rPr>
              <a:t>SEIR</a:t>
            </a:r>
            <a:r>
              <a:rPr lang="en-US" sz="4000" dirty="0">
                <a:solidFill>
                  <a:srgbClr val="000000"/>
                </a:solidFill>
                <a:latin typeface="Cooper Hewitt"/>
              </a:rPr>
              <a:t> model: </a:t>
            </a:r>
          </a:p>
        </p:txBody>
      </p:sp>
      <p:pic>
        <p:nvPicPr>
          <p:cNvPr id="8" name="Picture 7">
            <a:extLst>
              <a:ext uri="{FF2B5EF4-FFF2-40B4-BE49-F238E27FC236}">
                <a16:creationId xmlns:a16="http://schemas.microsoft.com/office/drawing/2014/main" id="{B6BF30A0-310D-4849-B7EF-A327E6218E21}"/>
              </a:ext>
            </a:extLst>
          </p:cNvPr>
          <p:cNvPicPr>
            <a:picLocks noChangeAspect="1"/>
          </p:cNvPicPr>
          <p:nvPr/>
        </p:nvPicPr>
        <p:blipFill>
          <a:blip r:embed="rId3"/>
          <a:stretch>
            <a:fillRect/>
          </a:stretch>
        </p:blipFill>
        <p:spPr>
          <a:xfrm>
            <a:off x="6400800" y="869807"/>
            <a:ext cx="10422591" cy="901700"/>
          </a:xfrm>
          <a:prstGeom prst="rect">
            <a:avLst/>
          </a:prstGeom>
        </p:spPr>
      </p:pic>
      <p:sp>
        <p:nvSpPr>
          <p:cNvPr id="9" name="Rectangle 8">
            <a:extLst>
              <a:ext uri="{FF2B5EF4-FFF2-40B4-BE49-F238E27FC236}">
                <a16:creationId xmlns:a16="http://schemas.microsoft.com/office/drawing/2014/main" id="{D1363AA8-CFF7-DE4A-8D52-EF1598B1FC41}"/>
              </a:ext>
            </a:extLst>
          </p:cNvPr>
          <p:cNvSpPr/>
          <p:nvPr/>
        </p:nvSpPr>
        <p:spPr>
          <a:xfrm>
            <a:off x="6057899" y="1863598"/>
            <a:ext cx="9182101" cy="7475380"/>
          </a:xfrm>
          <a:prstGeom prst="rect">
            <a:avLst/>
          </a:prstGeom>
        </p:spPr>
        <p:txBody>
          <a:bodyPr wrap="square">
            <a:spAutoFit/>
          </a:bodyPr>
          <a:lstStyle/>
          <a:p>
            <a:pPr>
              <a:lnSpc>
                <a:spcPts val="7280"/>
              </a:lnSpc>
              <a:spcBef>
                <a:spcPct val="0"/>
              </a:spcBef>
            </a:pPr>
            <a:r>
              <a:rPr lang="en-US" sz="4000" dirty="0">
                <a:solidFill>
                  <a:srgbClr val="C45757"/>
                </a:solidFill>
                <a:latin typeface="Cooper Hewitt Heavy"/>
              </a:rPr>
              <a:t>Parameters used in the model:</a:t>
            </a:r>
            <a:endParaRPr lang="en-US" sz="4000" b="1" dirty="0">
              <a:solidFill>
                <a:srgbClr val="000000"/>
              </a:solidFill>
              <a:latin typeface="Cooper Hewitt"/>
            </a:endParaRPr>
          </a:p>
          <a:p>
            <a:pPr marL="571500" indent="-571500">
              <a:lnSpc>
                <a:spcPts val="7280"/>
              </a:lnSpc>
              <a:spcBef>
                <a:spcPct val="0"/>
              </a:spcBef>
              <a:buClr>
                <a:schemeClr val="accent2"/>
              </a:buClr>
              <a:buFont typeface="Arial" panose="020B0604020202020204" pitchFamily="34" charset="0"/>
              <a:buChar char="•"/>
            </a:pPr>
            <a:r>
              <a:rPr lang="en-US" sz="4000" dirty="0" err="1">
                <a:latin typeface="Cooper Hewitt Heavy"/>
              </a:rPr>
              <a:t>R_t</a:t>
            </a:r>
            <a:r>
              <a:rPr lang="en-US" sz="4000" dirty="0">
                <a:latin typeface="Cooper Hewitt Heavy"/>
              </a:rPr>
              <a:t> </a:t>
            </a:r>
            <a:r>
              <a:rPr lang="en-US" sz="4000" dirty="0">
                <a:solidFill>
                  <a:srgbClr val="000000"/>
                </a:solidFill>
                <a:latin typeface="Cooper Hewitt"/>
              </a:rPr>
              <a:t>: reproduction number at time t. </a:t>
            </a:r>
            <a:br>
              <a:rPr lang="en-US" sz="4000" dirty="0">
                <a:solidFill>
                  <a:srgbClr val="000000"/>
                </a:solidFill>
                <a:latin typeface="Cooper Hewitt"/>
              </a:rPr>
            </a:br>
            <a:r>
              <a:rPr lang="en-US" sz="4000" dirty="0">
                <a:solidFill>
                  <a:srgbClr val="000000"/>
                </a:solidFill>
                <a:latin typeface="Cooper Hewitt"/>
              </a:rPr>
              <a:t>Typical 3.6 at t=0 </a:t>
            </a:r>
          </a:p>
          <a:p>
            <a:pPr marL="571500" indent="-571500">
              <a:lnSpc>
                <a:spcPts val="7280"/>
              </a:lnSpc>
              <a:spcBef>
                <a:spcPct val="0"/>
              </a:spcBef>
              <a:buClr>
                <a:schemeClr val="accent2"/>
              </a:buClr>
              <a:buFont typeface="Arial" panose="020B0604020202020204" pitchFamily="34" charset="0"/>
              <a:buChar char="•"/>
            </a:pPr>
            <a:r>
              <a:rPr lang="en-US" sz="4000" dirty="0" err="1">
                <a:latin typeface="Cooper Hewitt Heavy"/>
              </a:rPr>
              <a:t>T_inc</a:t>
            </a:r>
            <a:r>
              <a:rPr lang="en-US" sz="4000" dirty="0">
                <a:latin typeface="Cooper Hewitt Heavy"/>
              </a:rPr>
              <a:t> </a:t>
            </a:r>
            <a:r>
              <a:rPr lang="en-US" sz="4000" dirty="0">
                <a:solidFill>
                  <a:srgbClr val="000000"/>
                </a:solidFill>
                <a:latin typeface="Cooper Hewitt"/>
              </a:rPr>
              <a:t>: average incubation period. </a:t>
            </a:r>
            <a:br>
              <a:rPr lang="en-US" sz="4000" dirty="0">
                <a:solidFill>
                  <a:srgbClr val="000000"/>
                </a:solidFill>
                <a:latin typeface="Cooper Hewitt"/>
              </a:rPr>
            </a:br>
            <a:r>
              <a:rPr lang="en-US" sz="4000" dirty="0">
                <a:solidFill>
                  <a:srgbClr val="000000"/>
                </a:solidFill>
                <a:latin typeface="Cooper Hewitt"/>
              </a:rPr>
              <a:t>Typical 5.2 days</a:t>
            </a:r>
          </a:p>
          <a:p>
            <a:pPr marL="571500" indent="-571500">
              <a:lnSpc>
                <a:spcPts val="7280"/>
              </a:lnSpc>
              <a:spcBef>
                <a:spcPct val="0"/>
              </a:spcBef>
              <a:buClr>
                <a:schemeClr val="accent2"/>
              </a:buClr>
              <a:buFont typeface="Arial" panose="020B0604020202020204" pitchFamily="34" charset="0"/>
              <a:buChar char="•"/>
            </a:pPr>
            <a:r>
              <a:rPr lang="en-US" sz="4000" dirty="0" err="1">
                <a:latin typeface="Cooper Hewitt Heavy"/>
              </a:rPr>
              <a:t>T_inf</a:t>
            </a:r>
            <a:r>
              <a:rPr lang="en-US" sz="4000" dirty="0">
                <a:latin typeface="Cooper Hewitt Heavy"/>
              </a:rPr>
              <a:t> </a:t>
            </a:r>
            <a:r>
              <a:rPr lang="en-US" sz="4000" dirty="0">
                <a:solidFill>
                  <a:srgbClr val="000000"/>
                </a:solidFill>
                <a:latin typeface="Cooper Hewitt"/>
              </a:rPr>
              <a:t>: average infectious period. </a:t>
            </a:r>
            <a:br>
              <a:rPr lang="en-US" sz="4000" dirty="0">
                <a:solidFill>
                  <a:srgbClr val="000000"/>
                </a:solidFill>
                <a:latin typeface="Cooper Hewitt"/>
              </a:rPr>
            </a:br>
            <a:r>
              <a:rPr lang="en-US" sz="4000" dirty="0">
                <a:solidFill>
                  <a:srgbClr val="000000"/>
                </a:solidFill>
                <a:latin typeface="Cooper Hewitt"/>
              </a:rPr>
              <a:t>Typical 2.9 days. </a:t>
            </a:r>
          </a:p>
          <a:p>
            <a:pPr marL="571500" indent="-571500">
              <a:lnSpc>
                <a:spcPts val="7280"/>
              </a:lnSpc>
              <a:spcBef>
                <a:spcPct val="0"/>
              </a:spcBef>
              <a:buClr>
                <a:schemeClr val="accent2"/>
              </a:buClr>
              <a:buFont typeface="Arial" panose="020B0604020202020204" pitchFamily="34" charset="0"/>
              <a:buChar char="•"/>
            </a:pPr>
            <a:r>
              <a:rPr lang="en-US" sz="4000" dirty="0" err="1">
                <a:latin typeface="Cooper Hewitt Heavy"/>
              </a:rPr>
              <a:t>Cfr</a:t>
            </a:r>
            <a:r>
              <a:rPr lang="en-US" sz="4000" dirty="0">
                <a:solidFill>
                  <a:srgbClr val="000000"/>
                </a:solidFill>
                <a:latin typeface="Cooper Hewitt"/>
              </a:rPr>
              <a:t> : case fatality rate</a:t>
            </a:r>
          </a:p>
        </p:txBody>
      </p:sp>
    </p:spTree>
    <p:extLst>
      <p:ext uri="{BB962C8B-B14F-4D97-AF65-F5344CB8AC3E}">
        <p14:creationId xmlns:p14="http://schemas.microsoft.com/office/powerpoint/2010/main" val="960029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DFE2-3989-B746-820D-6DEC01421837}"/>
              </a:ext>
            </a:extLst>
          </p:cNvPr>
          <p:cNvPicPr>
            <a:picLocks noChangeAspect="1"/>
          </p:cNvPicPr>
          <p:nvPr/>
        </p:nvPicPr>
        <p:blipFill rotWithShape="1">
          <a:blip r:embed="rId3"/>
          <a:srcRect r="52080"/>
          <a:stretch/>
        </p:blipFill>
        <p:spPr>
          <a:xfrm>
            <a:off x="655758" y="5502943"/>
            <a:ext cx="5745042" cy="4229100"/>
          </a:xfrm>
          <a:prstGeom prst="rect">
            <a:avLst/>
          </a:prstGeom>
        </p:spPr>
      </p:pic>
      <p:pic>
        <p:nvPicPr>
          <p:cNvPr id="3" name="Picture 2">
            <a:extLst>
              <a:ext uri="{FF2B5EF4-FFF2-40B4-BE49-F238E27FC236}">
                <a16:creationId xmlns:a16="http://schemas.microsoft.com/office/drawing/2014/main" id="{6E1B6774-78D4-F949-AAEF-65A60F52E90A}"/>
              </a:ext>
            </a:extLst>
          </p:cNvPr>
          <p:cNvPicPr>
            <a:picLocks noChangeAspect="1"/>
          </p:cNvPicPr>
          <p:nvPr/>
        </p:nvPicPr>
        <p:blipFill rotWithShape="1">
          <a:blip r:embed="rId4"/>
          <a:srcRect r="52080"/>
          <a:stretch/>
        </p:blipFill>
        <p:spPr>
          <a:xfrm>
            <a:off x="655758" y="914400"/>
            <a:ext cx="5745042" cy="4229100"/>
          </a:xfrm>
          <a:prstGeom prst="rect">
            <a:avLst/>
          </a:prstGeom>
        </p:spPr>
      </p:pic>
      <p:sp>
        <p:nvSpPr>
          <p:cNvPr id="4" name="AutoShape 2">
            <a:extLst>
              <a:ext uri="{FF2B5EF4-FFF2-40B4-BE49-F238E27FC236}">
                <a16:creationId xmlns:a16="http://schemas.microsoft.com/office/drawing/2014/main" id="{C87B58B5-8E51-3141-B91B-4BA57A9312EC}"/>
              </a:ext>
            </a:extLst>
          </p:cNvPr>
          <p:cNvSpPr/>
          <p:nvPr/>
        </p:nvSpPr>
        <p:spPr>
          <a:xfrm>
            <a:off x="13411200" y="0"/>
            <a:ext cx="4876800" cy="10287000"/>
          </a:xfrm>
          <a:prstGeom prst="rect">
            <a:avLst/>
          </a:prstGeom>
          <a:solidFill>
            <a:srgbClr val="FBD3C9"/>
          </a:solidFill>
        </p:spPr>
      </p:sp>
      <p:sp>
        <p:nvSpPr>
          <p:cNvPr id="5" name="Rectangle 4">
            <a:extLst>
              <a:ext uri="{FF2B5EF4-FFF2-40B4-BE49-F238E27FC236}">
                <a16:creationId xmlns:a16="http://schemas.microsoft.com/office/drawing/2014/main" id="{3E869D05-15F8-F246-A658-D9CBAD7449CF}"/>
              </a:ext>
            </a:extLst>
          </p:cNvPr>
          <p:cNvSpPr/>
          <p:nvPr/>
        </p:nvSpPr>
        <p:spPr>
          <a:xfrm>
            <a:off x="505678" y="647700"/>
            <a:ext cx="12676921" cy="4648200"/>
          </a:xfrm>
          <a:prstGeom prst="rect">
            <a:avLst/>
          </a:prstGeom>
          <a:noFill/>
          <a:ln w="57150">
            <a:solidFill>
              <a:srgbClr val="FA89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8" name="Picture 7">
            <a:extLst>
              <a:ext uri="{FF2B5EF4-FFF2-40B4-BE49-F238E27FC236}">
                <a16:creationId xmlns:a16="http://schemas.microsoft.com/office/drawing/2014/main" id="{DF2AB6AB-6C1B-2E41-B41D-57251C1B18F7}"/>
              </a:ext>
            </a:extLst>
          </p:cNvPr>
          <p:cNvPicPr>
            <a:picLocks noChangeAspect="1"/>
          </p:cNvPicPr>
          <p:nvPr/>
        </p:nvPicPr>
        <p:blipFill rotWithShape="1">
          <a:blip r:embed="rId4"/>
          <a:srcRect l="48729"/>
          <a:stretch/>
        </p:blipFill>
        <p:spPr>
          <a:xfrm>
            <a:off x="6904158" y="914400"/>
            <a:ext cx="6146800" cy="4229100"/>
          </a:xfrm>
          <a:prstGeom prst="rect">
            <a:avLst/>
          </a:prstGeom>
        </p:spPr>
      </p:pic>
      <p:pic>
        <p:nvPicPr>
          <p:cNvPr id="10" name="Picture 9" descr="A close up of a logo&#10;&#10;Description automatically generated">
            <a:extLst>
              <a:ext uri="{FF2B5EF4-FFF2-40B4-BE49-F238E27FC236}">
                <a16:creationId xmlns:a16="http://schemas.microsoft.com/office/drawing/2014/main" id="{C7E393F9-A25C-2140-B733-D2DE63B0DA44}"/>
              </a:ext>
            </a:extLst>
          </p:cNvPr>
          <p:cNvPicPr>
            <a:picLocks noChangeAspect="1"/>
          </p:cNvPicPr>
          <p:nvPr/>
        </p:nvPicPr>
        <p:blipFill rotWithShape="1">
          <a:blip r:embed="rId5">
            <a:extLst>
              <a:ext uri="{28A0092B-C50C-407E-A947-70E740481C1C}">
                <a14:useLocalDpi xmlns:a14="http://schemas.microsoft.com/office/drawing/2010/main" val="0"/>
              </a:ext>
            </a:extLst>
          </a:blip>
          <a:srcRect l="49896"/>
          <a:stretch/>
        </p:blipFill>
        <p:spPr>
          <a:xfrm>
            <a:off x="6908169" y="5502943"/>
            <a:ext cx="6146800" cy="4229100"/>
          </a:xfrm>
          <a:prstGeom prst="rect">
            <a:avLst/>
          </a:prstGeom>
        </p:spPr>
      </p:pic>
      <p:sp>
        <p:nvSpPr>
          <p:cNvPr id="11" name="Rectangle 10">
            <a:extLst>
              <a:ext uri="{FF2B5EF4-FFF2-40B4-BE49-F238E27FC236}">
                <a16:creationId xmlns:a16="http://schemas.microsoft.com/office/drawing/2014/main" id="{147BD2BE-147F-B64A-91E4-B5D423F39E50}"/>
              </a:ext>
            </a:extLst>
          </p:cNvPr>
          <p:cNvSpPr/>
          <p:nvPr/>
        </p:nvSpPr>
        <p:spPr>
          <a:xfrm>
            <a:off x="4987684" y="-324707"/>
            <a:ext cx="4156316" cy="879664"/>
          </a:xfrm>
          <a:prstGeom prst="rect">
            <a:avLst/>
          </a:prstGeom>
          <a:noFill/>
        </p:spPr>
        <p:txBody>
          <a:bodyPr wrap="square" anchor="t">
            <a:spAutoFit/>
          </a:bodyPr>
          <a:lstStyle/>
          <a:p>
            <a:pPr algn="ctr">
              <a:lnSpc>
                <a:spcPts val="7280"/>
              </a:lnSpc>
              <a:spcBef>
                <a:spcPct val="0"/>
              </a:spcBef>
            </a:pPr>
            <a:r>
              <a:rPr lang="en-US" sz="2400" dirty="0">
                <a:solidFill>
                  <a:schemeClr val="accent2"/>
                </a:solidFill>
                <a:latin typeface="Cooper Hewitt"/>
              </a:rPr>
              <a:t>Model without intervention</a:t>
            </a:r>
          </a:p>
        </p:txBody>
      </p:sp>
    </p:spTree>
    <p:extLst>
      <p:ext uri="{BB962C8B-B14F-4D97-AF65-F5344CB8AC3E}">
        <p14:creationId xmlns:p14="http://schemas.microsoft.com/office/powerpoint/2010/main" val="490168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DFE2-3989-B746-820D-6DEC01421837}"/>
              </a:ext>
            </a:extLst>
          </p:cNvPr>
          <p:cNvPicPr>
            <a:picLocks noChangeAspect="1"/>
          </p:cNvPicPr>
          <p:nvPr/>
        </p:nvPicPr>
        <p:blipFill rotWithShape="1">
          <a:blip r:embed="rId3"/>
          <a:srcRect r="52080"/>
          <a:stretch/>
        </p:blipFill>
        <p:spPr>
          <a:xfrm>
            <a:off x="655758" y="5502943"/>
            <a:ext cx="5745042" cy="4229100"/>
          </a:xfrm>
          <a:prstGeom prst="rect">
            <a:avLst/>
          </a:prstGeom>
        </p:spPr>
      </p:pic>
      <p:pic>
        <p:nvPicPr>
          <p:cNvPr id="3" name="Picture 2">
            <a:extLst>
              <a:ext uri="{FF2B5EF4-FFF2-40B4-BE49-F238E27FC236}">
                <a16:creationId xmlns:a16="http://schemas.microsoft.com/office/drawing/2014/main" id="{6E1B6774-78D4-F949-AAEF-65A60F52E90A}"/>
              </a:ext>
            </a:extLst>
          </p:cNvPr>
          <p:cNvPicPr>
            <a:picLocks noChangeAspect="1"/>
          </p:cNvPicPr>
          <p:nvPr/>
        </p:nvPicPr>
        <p:blipFill rotWithShape="1">
          <a:blip r:embed="rId4"/>
          <a:srcRect r="52080"/>
          <a:stretch/>
        </p:blipFill>
        <p:spPr>
          <a:xfrm>
            <a:off x="655758" y="914400"/>
            <a:ext cx="5745042" cy="4229100"/>
          </a:xfrm>
          <a:prstGeom prst="rect">
            <a:avLst/>
          </a:prstGeom>
        </p:spPr>
      </p:pic>
      <p:sp>
        <p:nvSpPr>
          <p:cNvPr id="4" name="AutoShape 2">
            <a:extLst>
              <a:ext uri="{FF2B5EF4-FFF2-40B4-BE49-F238E27FC236}">
                <a16:creationId xmlns:a16="http://schemas.microsoft.com/office/drawing/2014/main" id="{C87B58B5-8E51-3141-B91B-4BA57A9312EC}"/>
              </a:ext>
            </a:extLst>
          </p:cNvPr>
          <p:cNvSpPr/>
          <p:nvPr/>
        </p:nvSpPr>
        <p:spPr>
          <a:xfrm>
            <a:off x="13411200" y="0"/>
            <a:ext cx="4876800" cy="10287000"/>
          </a:xfrm>
          <a:prstGeom prst="rect">
            <a:avLst/>
          </a:prstGeom>
          <a:solidFill>
            <a:srgbClr val="FBD3C9"/>
          </a:solidFill>
        </p:spPr>
      </p:sp>
      <p:sp>
        <p:nvSpPr>
          <p:cNvPr id="5" name="Rectangle 4">
            <a:extLst>
              <a:ext uri="{FF2B5EF4-FFF2-40B4-BE49-F238E27FC236}">
                <a16:creationId xmlns:a16="http://schemas.microsoft.com/office/drawing/2014/main" id="{3E869D05-15F8-F246-A658-D9CBAD7449CF}"/>
              </a:ext>
            </a:extLst>
          </p:cNvPr>
          <p:cNvSpPr/>
          <p:nvPr/>
        </p:nvSpPr>
        <p:spPr>
          <a:xfrm>
            <a:off x="554158" y="5293393"/>
            <a:ext cx="12676921" cy="4648200"/>
          </a:xfrm>
          <a:prstGeom prst="rect">
            <a:avLst/>
          </a:prstGeom>
          <a:noFill/>
          <a:ln w="57150">
            <a:solidFill>
              <a:srgbClr val="FA89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8" name="Picture 7">
            <a:extLst>
              <a:ext uri="{FF2B5EF4-FFF2-40B4-BE49-F238E27FC236}">
                <a16:creationId xmlns:a16="http://schemas.microsoft.com/office/drawing/2014/main" id="{DF2AB6AB-6C1B-2E41-B41D-57251C1B18F7}"/>
              </a:ext>
            </a:extLst>
          </p:cNvPr>
          <p:cNvPicPr>
            <a:picLocks noChangeAspect="1"/>
          </p:cNvPicPr>
          <p:nvPr/>
        </p:nvPicPr>
        <p:blipFill rotWithShape="1">
          <a:blip r:embed="rId4"/>
          <a:srcRect l="48729"/>
          <a:stretch/>
        </p:blipFill>
        <p:spPr>
          <a:xfrm>
            <a:off x="6904158" y="914400"/>
            <a:ext cx="6146800" cy="4229100"/>
          </a:xfrm>
          <a:prstGeom prst="rect">
            <a:avLst/>
          </a:prstGeom>
        </p:spPr>
      </p:pic>
      <p:pic>
        <p:nvPicPr>
          <p:cNvPr id="10" name="Picture 9" descr="A close up of a logo&#10;&#10;Description automatically generated">
            <a:extLst>
              <a:ext uri="{FF2B5EF4-FFF2-40B4-BE49-F238E27FC236}">
                <a16:creationId xmlns:a16="http://schemas.microsoft.com/office/drawing/2014/main" id="{C7E393F9-A25C-2140-B733-D2DE63B0DA44}"/>
              </a:ext>
            </a:extLst>
          </p:cNvPr>
          <p:cNvPicPr>
            <a:picLocks noChangeAspect="1"/>
          </p:cNvPicPr>
          <p:nvPr/>
        </p:nvPicPr>
        <p:blipFill rotWithShape="1">
          <a:blip r:embed="rId5">
            <a:extLst>
              <a:ext uri="{28A0092B-C50C-407E-A947-70E740481C1C}">
                <a14:useLocalDpi xmlns:a14="http://schemas.microsoft.com/office/drawing/2010/main" val="0"/>
              </a:ext>
            </a:extLst>
          </a:blip>
          <a:srcRect l="49896"/>
          <a:stretch/>
        </p:blipFill>
        <p:spPr>
          <a:xfrm>
            <a:off x="6908169" y="5502943"/>
            <a:ext cx="6146800" cy="4229100"/>
          </a:xfrm>
          <a:prstGeom prst="rect">
            <a:avLst/>
          </a:prstGeom>
        </p:spPr>
      </p:pic>
      <p:sp>
        <p:nvSpPr>
          <p:cNvPr id="11" name="Rectangle 10">
            <a:extLst>
              <a:ext uri="{FF2B5EF4-FFF2-40B4-BE49-F238E27FC236}">
                <a16:creationId xmlns:a16="http://schemas.microsoft.com/office/drawing/2014/main" id="{147BD2BE-147F-B64A-91E4-B5D423F39E50}"/>
              </a:ext>
            </a:extLst>
          </p:cNvPr>
          <p:cNvSpPr/>
          <p:nvPr/>
        </p:nvSpPr>
        <p:spPr>
          <a:xfrm>
            <a:off x="4965272" y="4913218"/>
            <a:ext cx="4156316" cy="879664"/>
          </a:xfrm>
          <a:prstGeom prst="rect">
            <a:avLst/>
          </a:prstGeom>
          <a:noFill/>
        </p:spPr>
        <p:txBody>
          <a:bodyPr wrap="square" anchor="t">
            <a:spAutoFit/>
          </a:bodyPr>
          <a:lstStyle/>
          <a:p>
            <a:pPr algn="ctr">
              <a:lnSpc>
                <a:spcPts val="7280"/>
              </a:lnSpc>
              <a:spcBef>
                <a:spcPct val="0"/>
              </a:spcBef>
            </a:pPr>
            <a:r>
              <a:rPr lang="en-US" sz="2400" dirty="0">
                <a:solidFill>
                  <a:schemeClr val="accent2"/>
                </a:solidFill>
                <a:latin typeface="Cooper Hewitt"/>
              </a:rPr>
              <a:t>Model with intervention</a:t>
            </a:r>
          </a:p>
        </p:txBody>
      </p:sp>
    </p:spTree>
    <p:extLst>
      <p:ext uri="{BB962C8B-B14F-4D97-AF65-F5344CB8AC3E}">
        <p14:creationId xmlns:p14="http://schemas.microsoft.com/office/powerpoint/2010/main" val="2437777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DFE2-3989-B746-820D-6DEC01421837}"/>
              </a:ext>
            </a:extLst>
          </p:cNvPr>
          <p:cNvPicPr>
            <a:picLocks noChangeAspect="1"/>
          </p:cNvPicPr>
          <p:nvPr/>
        </p:nvPicPr>
        <p:blipFill rotWithShape="1">
          <a:blip r:embed="rId3"/>
          <a:srcRect r="52080"/>
          <a:stretch/>
        </p:blipFill>
        <p:spPr>
          <a:xfrm>
            <a:off x="655758" y="5502943"/>
            <a:ext cx="5745042" cy="4229100"/>
          </a:xfrm>
          <a:prstGeom prst="rect">
            <a:avLst/>
          </a:prstGeom>
        </p:spPr>
      </p:pic>
      <p:pic>
        <p:nvPicPr>
          <p:cNvPr id="3" name="Picture 2">
            <a:extLst>
              <a:ext uri="{FF2B5EF4-FFF2-40B4-BE49-F238E27FC236}">
                <a16:creationId xmlns:a16="http://schemas.microsoft.com/office/drawing/2014/main" id="{6E1B6774-78D4-F949-AAEF-65A60F52E90A}"/>
              </a:ext>
            </a:extLst>
          </p:cNvPr>
          <p:cNvPicPr>
            <a:picLocks noChangeAspect="1"/>
          </p:cNvPicPr>
          <p:nvPr/>
        </p:nvPicPr>
        <p:blipFill rotWithShape="1">
          <a:blip r:embed="rId4"/>
          <a:srcRect r="52080"/>
          <a:stretch/>
        </p:blipFill>
        <p:spPr>
          <a:xfrm>
            <a:off x="655758" y="914400"/>
            <a:ext cx="5745042" cy="4229100"/>
          </a:xfrm>
          <a:prstGeom prst="rect">
            <a:avLst/>
          </a:prstGeom>
        </p:spPr>
      </p:pic>
      <p:sp>
        <p:nvSpPr>
          <p:cNvPr id="4" name="AutoShape 2">
            <a:extLst>
              <a:ext uri="{FF2B5EF4-FFF2-40B4-BE49-F238E27FC236}">
                <a16:creationId xmlns:a16="http://schemas.microsoft.com/office/drawing/2014/main" id="{C87B58B5-8E51-3141-B91B-4BA57A9312EC}"/>
              </a:ext>
            </a:extLst>
          </p:cNvPr>
          <p:cNvSpPr/>
          <p:nvPr/>
        </p:nvSpPr>
        <p:spPr>
          <a:xfrm>
            <a:off x="13411200" y="0"/>
            <a:ext cx="4876800" cy="10287000"/>
          </a:xfrm>
          <a:prstGeom prst="rect">
            <a:avLst/>
          </a:prstGeom>
          <a:solidFill>
            <a:srgbClr val="FBD3C9"/>
          </a:solidFill>
        </p:spPr>
      </p:sp>
      <p:sp>
        <p:nvSpPr>
          <p:cNvPr id="6" name="Rectangle 5">
            <a:extLst>
              <a:ext uri="{FF2B5EF4-FFF2-40B4-BE49-F238E27FC236}">
                <a16:creationId xmlns:a16="http://schemas.microsoft.com/office/drawing/2014/main" id="{153329BA-1533-4D4F-B24B-20DB9787895F}"/>
              </a:ext>
            </a:extLst>
          </p:cNvPr>
          <p:cNvSpPr/>
          <p:nvPr/>
        </p:nvSpPr>
        <p:spPr>
          <a:xfrm>
            <a:off x="13771442" y="1866900"/>
            <a:ext cx="4156316" cy="5617243"/>
          </a:xfrm>
          <a:prstGeom prst="rect">
            <a:avLst/>
          </a:prstGeom>
        </p:spPr>
        <p:txBody>
          <a:bodyPr wrap="square">
            <a:spAutoFit/>
          </a:bodyPr>
          <a:lstStyle/>
          <a:p>
            <a:pPr algn="ctr">
              <a:lnSpc>
                <a:spcPts val="7280"/>
              </a:lnSpc>
              <a:spcBef>
                <a:spcPct val="0"/>
              </a:spcBef>
            </a:pPr>
            <a:r>
              <a:rPr lang="en-US" sz="4000" dirty="0">
                <a:solidFill>
                  <a:srgbClr val="000000"/>
                </a:solidFill>
                <a:latin typeface="Cooper Hewitt"/>
              </a:rPr>
              <a:t>We can see the impact of the intervention, with the reduction on the rate at which new cases occur. </a:t>
            </a:r>
          </a:p>
        </p:txBody>
      </p:sp>
      <p:sp>
        <p:nvSpPr>
          <p:cNvPr id="5" name="Rectangle 4">
            <a:extLst>
              <a:ext uri="{FF2B5EF4-FFF2-40B4-BE49-F238E27FC236}">
                <a16:creationId xmlns:a16="http://schemas.microsoft.com/office/drawing/2014/main" id="{3E869D05-15F8-F246-A658-D9CBAD7449CF}"/>
              </a:ext>
            </a:extLst>
          </p:cNvPr>
          <p:cNvSpPr/>
          <p:nvPr/>
        </p:nvSpPr>
        <p:spPr>
          <a:xfrm>
            <a:off x="505679" y="647700"/>
            <a:ext cx="6146800" cy="9182100"/>
          </a:xfrm>
          <a:prstGeom prst="rect">
            <a:avLst/>
          </a:prstGeom>
          <a:noFill/>
          <a:ln w="57150">
            <a:solidFill>
              <a:srgbClr val="FA89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8" name="Picture 7">
            <a:extLst>
              <a:ext uri="{FF2B5EF4-FFF2-40B4-BE49-F238E27FC236}">
                <a16:creationId xmlns:a16="http://schemas.microsoft.com/office/drawing/2014/main" id="{DF2AB6AB-6C1B-2E41-B41D-57251C1B18F7}"/>
              </a:ext>
            </a:extLst>
          </p:cNvPr>
          <p:cNvPicPr>
            <a:picLocks noChangeAspect="1"/>
          </p:cNvPicPr>
          <p:nvPr/>
        </p:nvPicPr>
        <p:blipFill rotWithShape="1">
          <a:blip r:embed="rId4"/>
          <a:srcRect l="48729"/>
          <a:stretch/>
        </p:blipFill>
        <p:spPr>
          <a:xfrm>
            <a:off x="6904158" y="914400"/>
            <a:ext cx="6146800" cy="4229100"/>
          </a:xfrm>
          <a:prstGeom prst="rect">
            <a:avLst/>
          </a:prstGeom>
        </p:spPr>
      </p:pic>
      <p:pic>
        <p:nvPicPr>
          <p:cNvPr id="10" name="Picture 9" descr="A close up of a logo&#10;&#10;Description automatically generated">
            <a:extLst>
              <a:ext uri="{FF2B5EF4-FFF2-40B4-BE49-F238E27FC236}">
                <a16:creationId xmlns:a16="http://schemas.microsoft.com/office/drawing/2014/main" id="{C7E393F9-A25C-2140-B733-D2DE63B0DA44}"/>
              </a:ext>
            </a:extLst>
          </p:cNvPr>
          <p:cNvPicPr>
            <a:picLocks noChangeAspect="1"/>
          </p:cNvPicPr>
          <p:nvPr/>
        </p:nvPicPr>
        <p:blipFill rotWithShape="1">
          <a:blip r:embed="rId5">
            <a:extLst>
              <a:ext uri="{28A0092B-C50C-407E-A947-70E740481C1C}">
                <a14:useLocalDpi xmlns:a14="http://schemas.microsoft.com/office/drawing/2010/main" val="0"/>
              </a:ext>
            </a:extLst>
          </a:blip>
          <a:srcRect l="49896"/>
          <a:stretch/>
        </p:blipFill>
        <p:spPr>
          <a:xfrm>
            <a:off x="6908169" y="5502943"/>
            <a:ext cx="6146800" cy="4229100"/>
          </a:xfrm>
          <a:prstGeom prst="rect">
            <a:avLst/>
          </a:prstGeom>
        </p:spPr>
      </p:pic>
    </p:spTree>
    <p:extLst>
      <p:ext uri="{BB962C8B-B14F-4D97-AF65-F5344CB8AC3E}">
        <p14:creationId xmlns:p14="http://schemas.microsoft.com/office/powerpoint/2010/main" val="1488351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96DFE2-3989-B746-820D-6DEC01421837}"/>
              </a:ext>
            </a:extLst>
          </p:cNvPr>
          <p:cNvPicPr>
            <a:picLocks noChangeAspect="1"/>
          </p:cNvPicPr>
          <p:nvPr/>
        </p:nvPicPr>
        <p:blipFill rotWithShape="1">
          <a:blip r:embed="rId3"/>
          <a:srcRect r="52080"/>
          <a:stretch/>
        </p:blipFill>
        <p:spPr>
          <a:xfrm>
            <a:off x="655758" y="5502943"/>
            <a:ext cx="5745042" cy="4229100"/>
          </a:xfrm>
          <a:prstGeom prst="rect">
            <a:avLst/>
          </a:prstGeom>
        </p:spPr>
      </p:pic>
      <p:pic>
        <p:nvPicPr>
          <p:cNvPr id="3" name="Picture 2">
            <a:extLst>
              <a:ext uri="{FF2B5EF4-FFF2-40B4-BE49-F238E27FC236}">
                <a16:creationId xmlns:a16="http://schemas.microsoft.com/office/drawing/2014/main" id="{6E1B6774-78D4-F949-AAEF-65A60F52E90A}"/>
              </a:ext>
            </a:extLst>
          </p:cNvPr>
          <p:cNvPicPr>
            <a:picLocks noChangeAspect="1"/>
          </p:cNvPicPr>
          <p:nvPr/>
        </p:nvPicPr>
        <p:blipFill rotWithShape="1">
          <a:blip r:embed="rId4"/>
          <a:srcRect r="52080"/>
          <a:stretch/>
        </p:blipFill>
        <p:spPr>
          <a:xfrm>
            <a:off x="655758" y="914400"/>
            <a:ext cx="5745042" cy="4229100"/>
          </a:xfrm>
          <a:prstGeom prst="rect">
            <a:avLst/>
          </a:prstGeom>
        </p:spPr>
      </p:pic>
      <p:sp>
        <p:nvSpPr>
          <p:cNvPr id="4" name="AutoShape 2">
            <a:extLst>
              <a:ext uri="{FF2B5EF4-FFF2-40B4-BE49-F238E27FC236}">
                <a16:creationId xmlns:a16="http://schemas.microsoft.com/office/drawing/2014/main" id="{C87B58B5-8E51-3141-B91B-4BA57A9312EC}"/>
              </a:ext>
            </a:extLst>
          </p:cNvPr>
          <p:cNvSpPr/>
          <p:nvPr/>
        </p:nvSpPr>
        <p:spPr>
          <a:xfrm>
            <a:off x="13411200" y="0"/>
            <a:ext cx="4876800" cy="10287000"/>
          </a:xfrm>
          <a:prstGeom prst="rect">
            <a:avLst/>
          </a:prstGeom>
          <a:solidFill>
            <a:srgbClr val="FBD3C9"/>
          </a:solidFill>
        </p:spPr>
      </p:sp>
      <p:sp>
        <p:nvSpPr>
          <p:cNvPr id="6" name="Rectangle 5">
            <a:extLst>
              <a:ext uri="{FF2B5EF4-FFF2-40B4-BE49-F238E27FC236}">
                <a16:creationId xmlns:a16="http://schemas.microsoft.com/office/drawing/2014/main" id="{153329BA-1533-4D4F-B24B-20DB9787895F}"/>
              </a:ext>
            </a:extLst>
          </p:cNvPr>
          <p:cNvSpPr/>
          <p:nvPr/>
        </p:nvSpPr>
        <p:spPr>
          <a:xfrm>
            <a:off x="13762975" y="3067050"/>
            <a:ext cx="4156316" cy="3744936"/>
          </a:xfrm>
          <a:prstGeom prst="rect">
            <a:avLst/>
          </a:prstGeom>
        </p:spPr>
        <p:txBody>
          <a:bodyPr wrap="square">
            <a:spAutoFit/>
          </a:bodyPr>
          <a:lstStyle/>
          <a:p>
            <a:pPr algn="ctr">
              <a:lnSpc>
                <a:spcPts val="7280"/>
              </a:lnSpc>
              <a:spcBef>
                <a:spcPct val="0"/>
              </a:spcBef>
            </a:pPr>
            <a:r>
              <a:rPr lang="en-US" sz="4000" dirty="0">
                <a:solidFill>
                  <a:srgbClr val="000000"/>
                </a:solidFill>
                <a:latin typeface="Cooper Hewitt"/>
              </a:rPr>
              <a:t>The predictions with the intervention are more accurate </a:t>
            </a:r>
          </a:p>
        </p:txBody>
      </p:sp>
      <p:sp>
        <p:nvSpPr>
          <p:cNvPr id="5" name="Rectangle 4">
            <a:extLst>
              <a:ext uri="{FF2B5EF4-FFF2-40B4-BE49-F238E27FC236}">
                <a16:creationId xmlns:a16="http://schemas.microsoft.com/office/drawing/2014/main" id="{3E869D05-15F8-F246-A658-D9CBAD7449CF}"/>
              </a:ext>
            </a:extLst>
          </p:cNvPr>
          <p:cNvSpPr/>
          <p:nvPr/>
        </p:nvSpPr>
        <p:spPr>
          <a:xfrm>
            <a:off x="6904158" y="655320"/>
            <a:ext cx="6363926" cy="9182100"/>
          </a:xfrm>
          <a:prstGeom prst="rect">
            <a:avLst/>
          </a:prstGeom>
          <a:noFill/>
          <a:ln w="57150">
            <a:solidFill>
              <a:srgbClr val="FA89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8" name="Picture 7">
            <a:extLst>
              <a:ext uri="{FF2B5EF4-FFF2-40B4-BE49-F238E27FC236}">
                <a16:creationId xmlns:a16="http://schemas.microsoft.com/office/drawing/2014/main" id="{DF2AB6AB-6C1B-2E41-B41D-57251C1B18F7}"/>
              </a:ext>
            </a:extLst>
          </p:cNvPr>
          <p:cNvPicPr>
            <a:picLocks noChangeAspect="1"/>
          </p:cNvPicPr>
          <p:nvPr/>
        </p:nvPicPr>
        <p:blipFill rotWithShape="1">
          <a:blip r:embed="rId4"/>
          <a:srcRect l="48729"/>
          <a:stretch/>
        </p:blipFill>
        <p:spPr>
          <a:xfrm>
            <a:off x="6904158" y="914400"/>
            <a:ext cx="6146800" cy="4229100"/>
          </a:xfrm>
          <a:prstGeom prst="rect">
            <a:avLst/>
          </a:prstGeom>
        </p:spPr>
      </p:pic>
      <p:pic>
        <p:nvPicPr>
          <p:cNvPr id="10" name="Picture 9" descr="A close up of a logo&#10;&#10;Description automatically generated">
            <a:extLst>
              <a:ext uri="{FF2B5EF4-FFF2-40B4-BE49-F238E27FC236}">
                <a16:creationId xmlns:a16="http://schemas.microsoft.com/office/drawing/2014/main" id="{44B8780F-846B-AD49-B44D-EC3456D82D33}"/>
              </a:ext>
            </a:extLst>
          </p:cNvPr>
          <p:cNvPicPr>
            <a:picLocks noChangeAspect="1"/>
          </p:cNvPicPr>
          <p:nvPr/>
        </p:nvPicPr>
        <p:blipFill rotWithShape="1">
          <a:blip r:embed="rId5">
            <a:extLst>
              <a:ext uri="{28A0092B-C50C-407E-A947-70E740481C1C}">
                <a14:useLocalDpi xmlns:a14="http://schemas.microsoft.com/office/drawing/2010/main" val="0"/>
              </a:ext>
            </a:extLst>
          </a:blip>
          <a:srcRect l="49896"/>
          <a:stretch/>
        </p:blipFill>
        <p:spPr>
          <a:xfrm>
            <a:off x="6908169" y="5502943"/>
            <a:ext cx="6146800" cy="4229100"/>
          </a:xfrm>
          <a:prstGeom prst="rect">
            <a:avLst/>
          </a:prstGeom>
        </p:spPr>
      </p:pic>
    </p:spTree>
    <p:extLst>
      <p:ext uri="{BB962C8B-B14F-4D97-AF65-F5344CB8AC3E}">
        <p14:creationId xmlns:p14="http://schemas.microsoft.com/office/powerpoint/2010/main" val="979317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social media post&#10;&#10;Description automatically generated">
            <a:extLst>
              <a:ext uri="{FF2B5EF4-FFF2-40B4-BE49-F238E27FC236}">
                <a16:creationId xmlns:a16="http://schemas.microsoft.com/office/drawing/2014/main" id="{4FCA8779-7BDB-234C-B4D9-149786A46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33" y="4800600"/>
            <a:ext cx="8534400" cy="5486400"/>
          </a:xfrm>
          <a:prstGeom prst="rect">
            <a:avLst/>
          </a:prstGeom>
        </p:spPr>
      </p:pic>
      <p:pic>
        <p:nvPicPr>
          <p:cNvPr id="14" name="Picture 13" descr="A close up of a map&#10;&#10;Description automatically generated">
            <a:extLst>
              <a:ext uri="{FF2B5EF4-FFF2-40B4-BE49-F238E27FC236}">
                <a16:creationId xmlns:a16="http://schemas.microsoft.com/office/drawing/2014/main" id="{5BFBFF7E-EDDE-3D43-AA4D-75082EF4A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 y="-76804"/>
            <a:ext cx="8153400" cy="5241471"/>
          </a:xfrm>
          <a:prstGeom prst="rect">
            <a:avLst/>
          </a:prstGeom>
        </p:spPr>
      </p:pic>
      <p:sp>
        <p:nvSpPr>
          <p:cNvPr id="15" name="AutoShape 2">
            <a:extLst>
              <a:ext uri="{FF2B5EF4-FFF2-40B4-BE49-F238E27FC236}">
                <a16:creationId xmlns:a16="http://schemas.microsoft.com/office/drawing/2014/main" id="{10BD62E9-6148-BF40-8A15-396C7B98D36A}"/>
              </a:ext>
            </a:extLst>
          </p:cNvPr>
          <p:cNvSpPr/>
          <p:nvPr/>
        </p:nvSpPr>
        <p:spPr>
          <a:xfrm>
            <a:off x="9144000" y="0"/>
            <a:ext cx="9144000" cy="10287000"/>
          </a:xfrm>
          <a:prstGeom prst="rect">
            <a:avLst/>
          </a:prstGeom>
          <a:solidFill>
            <a:srgbClr val="FBD3C9"/>
          </a:solidFill>
        </p:spPr>
      </p:sp>
      <p:sp>
        <p:nvSpPr>
          <p:cNvPr id="16" name="Rectangle 15">
            <a:extLst>
              <a:ext uri="{FF2B5EF4-FFF2-40B4-BE49-F238E27FC236}">
                <a16:creationId xmlns:a16="http://schemas.microsoft.com/office/drawing/2014/main" id="{90E678CE-D7F5-5D4A-A513-6FFC772C380E}"/>
              </a:ext>
            </a:extLst>
          </p:cNvPr>
          <p:cNvSpPr/>
          <p:nvPr/>
        </p:nvSpPr>
        <p:spPr>
          <a:xfrm>
            <a:off x="10009921" y="3760276"/>
            <a:ext cx="7412158" cy="3744936"/>
          </a:xfrm>
          <a:prstGeom prst="rect">
            <a:avLst/>
          </a:prstGeom>
        </p:spPr>
        <p:txBody>
          <a:bodyPr wrap="square">
            <a:spAutoFit/>
          </a:bodyPr>
          <a:lstStyle/>
          <a:p>
            <a:pPr algn="ctr">
              <a:lnSpc>
                <a:spcPts val="7280"/>
              </a:lnSpc>
              <a:spcBef>
                <a:spcPct val="0"/>
              </a:spcBef>
            </a:pPr>
            <a:r>
              <a:rPr lang="en-US" sz="4000" dirty="0">
                <a:solidFill>
                  <a:srgbClr val="000000"/>
                </a:solidFill>
                <a:latin typeface="Cooper Hewitt"/>
              </a:rPr>
              <a:t>Italy has already arrived at its inflection point but the US still has a long way</a:t>
            </a:r>
          </a:p>
          <a:p>
            <a:pPr algn="ctr">
              <a:lnSpc>
                <a:spcPts val="7280"/>
              </a:lnSpc>
              <a:spcBef>
                <a:spcPct val="0"/>
              </a:spcBef>
            </a:pPr>
            <a:endParaRPr lang="en-US" sz="4000" dirty="0">
              <a:solidFill>
                <a:srgbClr val="000000"/>
              </a:solidFill>
              <a:latin typeface="Cooper Hewitt"/>
            </a:endParaRPr>
          </a:p>
        </p:txBody>
      </p:sp>
    </p:spTree>
    <p:extLst>
      <p:ext uri="{BB962C8B-B14F-4D97-AF65-F5344CB8AC3E}">
        <p14:creationId xmlns:p14="http://schemas.microsoft.com/office/powerpoint/2010/main" val="79397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map&#10;&#10;Description automatically generated">
            <a:extLst>
              <a:ext uri="{FF2B5EF4-FFF2-40B4-BE49-F238E27FC236}">
                <a16:creationId xmlns:a16="http://schemas.microsoft.com/office/drawing/2014/main" id="{7FA81169-C7E2-8345-8EC4-CCD9296CFF12}"/>
              </a:ext>
            </a:extLst>
          </p:cNvPr>
          <p:cNvPicPr>
            <a:picLocks noChangeAspect="1"/>
          </p:cNvPicPr>
          <p:nvPr/>
        </p:nvPicPr>
        <p:blipFill rotWithShape="1">
          <a:blip r:embed="rId3">
            <a:extLst>
              <a:ext uri="{28A0092B-C50C-407E-A947-70E740481C1C}">
                <a14:useLocalDpi xmlns:a14="http://schemas.microsoft.com/office/drawing/2010/main" val="0"/>
              </a:ext>
            </a:extLst>
          </a:blip>
          <a:srcRect l="5000" r="7500"/>
          <a:stretch/>
        </p:blipFill>
        <p:spPr>
          <a:xfrm>
            <a:off x="432961" y="1805646"/>
            <a:ext cx="9144000" cy="6718041"/>
          </a:xfrm>
          <a:prstGeom prst="rect">
            <a:avLst/>
          </a:prstGeom>
        </p:spPr>
      </p:pic>
      <p:sp>
        <p:nvSpPr>
          <p:cNvPr id="3" name="AutoShape 2">
            <a:extLst>
              <a:ext uri="{FF2B5EF4-FFF2-40B4-BE49-F238E27FC236}">
                <a16:creationId xmlns:a16="http://schemas.microsoft.com/office/drawing/2014/main" id="{C5D16296-4DD1-714E-ABCB-45C989A76BFB}"/>
              </a:ext>
            </a:extLst>
          </p:cNvPr>
          <p:cNvSpPr/>
          <p:nvPr/>
        </p:nvSpPr>
        <p:spPr>
          <a:xfrm>
            <a:off x="9576960" y="0"/>
            <a:ext cx="8711039" cy="10287000"/>
          </a:xfrm>
          <a:prstGeom prst="rect">
            <a:avLst/>
          </a:prstGeom>
          <a:solidFill>
            <a:srgbClr val="FBD3C9"/>
          </a:solidFill>
        </p:spPr>
      </p:sp>
      <p:sp>
        <p:nvSpPr>
          <p:cNvPr id="4" name="Rectangle 3">
            <a:extLst>
              <a:ext uri="{FF2B5EF4-FFF2-40B4-BE49-F238E27FC236}">
                <a16:creationId xmlns:a16="http://schemas.microsoft.com/office/drawing/2014/main" id="{6496BB5C-EF22-4D40-B95C-1BBBD58096B1}"/>
              </a:ext>
            </a:extLst>
          </p:cNvPr>
          <p:cNvSpPr/>
          <p:nvPr/>
        </p:nvSpPr>
        <p:spPr>
          <a:xfrm>
            <a:off x="10226400" y="2802955"/>
            <a:ext cx="7412158" cy="4681090"/>
          </a:xfrm>
          <a:prstGeom prst="rect">
            <a:avLst/>
          </a:prstGeom>
        </p:spPr>
        <p:txBody>
          <a:bodyPr wrap="square">
            <a:spAutoFit/>
          </a:bodyPr>
          <a:lstStyle/>
          <a:p>
            <a:pPr algn="ctr">
              <a:lnSpc>
                <a:spcPts val="7280"/>
              </a:lnSpc>
              <a:spcBef>
                <a:spcPct val="0"/>
              </a:spcBef>
            </a:pPr>
            <a:r>
              <a:rPr lang="en-US" sz="4000" dirty="0">
                <a:solidFill>
                  <a:srgbClr val="000000"/>
                </a:solidFill>
                <a:latin typeface="Cooper Hewitt"/>
              </a:rPr>
              <a:t>Globally we are almost arriving to the inflection point, it looks like </a:t>
            </a:r>
            <a:r>
              <a:rPr lang="en-US" sz="4000" dirty="0">
                <a:solidFill>
                  <a:srgbClr val="C45757"/>
                </a:solidFill>
                <a:latin typeface="Cooper Hewitt Heavy"/>
              </a:rPr>
              <a:t>the growth rate will start decreasing on the 16th of April. </a:t>
            </a:r>
            <a:endParaRPr lang="en-US" sz="4000" dirty="0">
              <a:solidFill>
                <a:srgbClr val="000000"/>
              </a:solidFill>
              <a:latin typeface="Cooper Hewitt"/>
            </a:endParaRPr>
          </a:p>
        </p:txBody>
      </p:sp>
    </p:spTree>
    <p:extLst>
      <p:ext uri="{BB962C8B-B14F-4D97-AF65-F5344CB8AC3E}">
        <p14:creationId xmlns:p14="http://schemas.microsoft.com/office/powerpoint/2010/main" val="4104474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C5D16296-4DD1-714E-ABCB-45C989A76BFB}"/>
              </a:ext>
            </a:extLst>
          </p:cNvPr>
          <p:cNvSpPr/>
          <p:nvPr/>
        </p:nvSpPr>
        <p:spPr>
          <a:xfrm>
            <a:off x="10875840" y="-16330"/>
            <a:ext cx="7412158" cy="10303329"/>
          </a:xfrm>
          <a:prstGeom prst="rect">
            <a:avLst/>
          </a:prstGeom>
          <a:solidFill>
            <a:srgbClr val="FBD3C9"/>
          </a:solidFill>
        </p:spPr>
      </p:sp>
      <p:sp>
        <p:nvSpPr>
          <p:cNvPr id="4" name="Rectangle 3">
            <a:extLst>
              <a:ext uri="{FF2B5EF4-FFF2-40B4-BE49-F238E27FC236}">
                <a16:creationId xmlns:a16="http://schemas.microsoft.com/office/drawing/2014/main" id="{6496BB5C-EF22-4D40-B95C-1BBBD58096B1}"/>
              </a:ext>
            </a:extLst>
          </p:cNvPr>
          <p:cNvSpPr/>
          <p:nvPr/>
        </p:nvSpPr>
        <p:spPr>
          <a:xfrm>
            <a:off x="10875840" y="4693937"/>
            <a:ext cx="7412158" cy="1922386"/>
          </a:xfrm>
          <a:prstGeom prst="rect">
            <a:avLst/>
          </a:prstGeom>
        </p:spPr>
        <p:txBody>
          <a:bodyPr wrap="square">
            <a:spAutoFit/>
          </a:bodyPr>
          <a:lstStyle/>
          <a:p>
            <a:pPr algn="ctr">
              <a:lnSpc>
                <a:spcPts val="7280"/>
              </a:lnSpc>
              <a:spcBef>
                <a:spcPct val="0"/>
              </a:spcBef>
            </a:pPr>
            <a:endParaRPr lang="en-US" sz="4000" dirty="0">
              <a:solidFill>
                <a:srgbClr val="000000"/>
              </a:solidFill>
              <a:latin typeface="Cooper Hewitt"/>
            </a:endParaRPr>
          </a:p>
          <a:p>
            <a:pPr algn="ctr">
              <a:lnSpc>
                <a:spcPts val="7280"/>
              </a:lnSpc>
              <a:spcBef>
                <a:spcPct val="0"/>
              </a:spcBef>
            </a:pPr>
            <a:r>
              <a:rPr lang="en-US" sz="5400" dirty="0">
                <a:solidFill>
                  <a:srgbClr val="000000"/>
                </a:solidFill>
                <a:highlight>
                  <a:srgbClr val="FFD9EC"/>
                </a:highlight>
                <a:latin typeface="Cooper Hewitt"/>
              </a:rPr>
              <a:t>1,90</a:t>
            </a:r>
            <a:r>
              <a:rPr lang="en-US" sz="5400" dirty="0">
                <a:solidFill>
                  <a:srgbClr val="000000"/>
                </a:solidFill>
                <a:latin typeface="Cooper Hewitt"/>
              </a:rPr>
              <a:t>  VS  </a:t>
            </a:r>
            <a:r>
              <a:rPr lang="en-US" sz="5400" dirty="0">
                <a:solidFill>
                  <a:srgbClr val="000000"/>
                </a:solidFill>
                <a:highlight>
                  <a:srgbClr val="FF73BA"/>
                </a:highlight>
                <a:latin typeface="Cooper Hewitt"/>
              </a:rPr>
              <a:t>1,30</a:t>
            </a:r>
          </a:p>
        </p:txBody>
      </p:sp>
      <p:pic>
        <p:nvPicPr>
          <p:cNvPr id="6" name="Picture 5" descr="A screenshot of a cell phone&#10;&#10;Description automatically generated">
            <a:extLst>
              <a:ext uri="{FF2B5EF4-FFF2-40B4-BE49-F238E27FC236}">
                <a16:creationId xmlns:a16="http://schemas.microsoft.com/office/drawing/2014/main" id="{35F31736-DABB-AC4B-BD86-D0BD75EBD7DE}"/>
              </a:ext>
            </a:extLst>
          </p:cNvPr>
          <p:cNvPicPr>
            <a:picLocks noChangeAspect="1"/>
          </p:cNvPicPr>
          <p:nvPr/>
        </p:nvPicPr>
        <p:blipFill rotWithShape="1">
          <a:blip r:embed="rId3">
            <a:extLst>
              <a:ext uri="{28A0092B-C50C-407E-A947-70E740481C1C}">
                <a14:useLocalDpi xmlns:a14="http://schemas.microsoft.com/office/drawing/2010/main" val="0"/>
              </a:ext>
            </a:extLst>
          </a:blip>
          <a:srcRect l="829" t="2985" r="1536" b="2985"/>
          <a:stretch/>
        </p:blipFill>
        <p:spPr>
          <a:xfrm>
            <a:off x="288827" y="2419350"/>
            <a:ext cx="10118271" cy="5448300"/>
          </a:xfrm>
          <a:prstGeom prst="rect">
            <a:avLst/>
          </a:prstGeom>
        </p:spPr>
      </p:pic>
      <p:sp>
        <p:nvSpPr>
          <p:cNvPr id="7" name="Rectangle 6">
            <a:extLst>
              <a:ext uri="{FF2B5EF4-FFF2-40B4-BE49-F238E27FC236}">
                <a16:creationId xmlns:a16="http://schemas.microsoft.com/office/drawing/2014/main" id="{81B897E1-8459-B64A-9744-D4E2D3D4BDF9}"/>
              </a:ext>
            </a:extLst>
          </p:cNvPr>
          <p:cNvSpPr/>
          <p:nvPr/>
        </p:nvSpPr>
        <p:spPr>
          <a:xfrm>
            <a:off x="10948416" y="1409700"/>
            <a:ext cx="7050757" cy="2862322"/>
          </a:xfrm>
          <a:prstGeom prst="rect">
            <a:avLst/>
          </a:prstGeom>
        </p:spPr>
        <p:txBody>
          <a:bodyPr wrap="square">
            <a:spAutoFit/>
          </a:bodyPr>
          <a:lstStyle/>
          <a:p>
            <a:pPr algn="ctr"/>
            <a:r>
              <a:rPr lang="en-US" sz="6000" dirty="0">
                <a:solidFill>
                  <a:srgbClr val="000000"/>
                </a:solidFill>
                <a:latin typeface="Cooper Hewitt"/>
              </a:rPr>
              <a:t>Checking the accuracy of our prediction</a:t>
            </a:r>
            <a:endParaRPr lang="en-ES" sz="6000" dirty="0"/>
          </a:p>
        </p:txBody>
      </p:sp>
      <p:cxnSp>
        <p:nvCxnSpPr>
          <p:cNvPr id="9" name="Straight Connector 8">
            <a:extLst>
              <a:ext uri="{FF2B5EF4-FFF2-40B4-BE49-F238E27FC236}">
                <a16:creationId xmlns:a16="http://schemas.microsoft.com/office/drawing/2014/main" id="{52F6F4ED-E744-234F-89F9-B2F952AB85D4}"/>
              </a:ext>
            </a:extLst>
          </p:cNvPr>
          <p:cNvCxnSpPr/>
          <p:nvPr/>
        </p:nvCxnSpPr>
        <p:spPr>
          <a:xfrm>
            <a:off x="8153400" y="3429000"/>
            <a:ext cx="228600" cy="88112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6453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0590" y="0"/>
            <a:ext cx="14177365" cy="10287000"/>
          </a:xfrm>
          <a:prstGeom prst="rect">
            <a:avLst/>
          </a:prstGeom>
          <a:solidFill>
            <a:srgbClr val="FBD3C9"/>
          </a:solidFill>
        </p:spPr>
      </p:sp>
      <p:pic>
        <p:nvPicPr>
          <p:cNvPr id="3" name="Picture 3"/>
          <p:cNvPicPr>
            <a:picLocks noChangeAspect="1"/>
          </p:cNvPicPr>
          <p:nvPr/>
        </p:nvPicPr>
        <p:blipFill>
          <a:blip r:embed="rId3"/>
          <a:srcRect/>
          <a:stretch>
            <a:fillRect/>
          </a:stretch>
        </p:blipFill>
        <p:spPr>
          <a:xfrm rot="1375029">
            <a:off x="256900" y="-175729"/>
            <a:ext cx="1543599" cy="2182467"/>
          </a:xfrm>
          <a:prstGeom prst="rect">
            <a:avLst/>
          </a:prstGeom>
        </p:spPr>
      </p:pic>
      <p:pic>
        <p:nvPicPr>
          <p:cNvPr id="4" name="Picture 4"/>
          <p:cNvPicPr>
            <a:picLocks noChangeAspect="1"/>
          </p:cNvPicPr>
          <p:nvPr/>
        </p:nvPicPr>
        <p:blipFill>
          <a:blip r:embed="rId4"/>
          <a:srcRect l="25398" b="1464"/>
          <a:stretch>
            <a:fillRect/>
          </a:stretch>
        </p:blipFill>
        <p:spPr>
          <a:xfrm>
            <a:off x="0" y="3040125"/>
            <a:ext cx="1116040" cy="2073538"/>
          </a:xfrm>
          <a:prstGeom prst="rect">
            <a:avLst/>
          </a:prstGeom>
        </p:spPr>
      </p:pic>
      <p:pic>
        <p:nvPicPr>
          <p:cNvPr id="5" name="Picture 5"/>
          <p:cNvPicPr>
            <a:picLocks noChangeAspect="1"/>
          </p:cNvPicPr>
          <p:nvPr/>
        </p:nvPicPr>
        <p:blipFill>
          <a:blip r:embed="rId5"/>
          <a:srcRect/>
          <a:stretch>
            <a:fillRect/>
          </a:stretch>
        </p:blipFill>
        <p:spPr>
          <a:xfrm rot="-548877">
            <a:off x="-435938" y="7143230"/>
            <a:ext cx="1628991" cy="1914412"/>
          </a:xfrm>
          <a:prstGeom prst="rect">
            <a:avLst/>
          </a:prstGeom>
        </p:spPr>
      </p:pic>
      <p:pic>
        <p:nvPicPr>
          <p:cNvPr id="6" name="Picture 6"/>
          <p:cNvPicPr>
            <a:picLocks noChangeAspect="1"/>
          </p:cNvPicPr>
          <p:nvPr/>
        </p:nvPicPr>
        <p:blipFill>
          <a:blip r:embed="rId6"/>
          <a:srcRect r="31452"/>
          <a:stretch>
            <a:fillRect/>
          </a:stretch>
        </p:blipFill>
        <p:spPr>
          <a:xfrm>
            <a:off x="3603644" y="4540198"/>
            <a:ext cx="766946" cy="1206603"/>
          </a:xfrm>
          <a:prstGeom prst="rect">
            <a:avLst/>
          </a:prstGeom>
        </p:spPr>
      </p:pic>
      <p:pic>
        <p:nvPicPr>
          <p:cNvPr id="7" name="Picture 7"/>
          <p:cNvPicPr>
            <a:picLocks noChangeAspect="1"/>
          </p:cNvPicPr>
          <p:nvPr/>
        </p:nvPicPr>
        <p:blipFill>
          <a:blip r:embed="rId7"/>
          <a:srcRect/>
          <a:stretch>
            <a:fillRect/>
          </a:stretch>
        </p:blipFill>
        <p:spPr>
          <a:xfrm>
            <a:off x="1628308" y="5143500"/>
            <a:ext cx="1072397" cy="1734760"/>
          </a:xfrm>
          <a:prstGeom prst="rect">
            <a:avLst/>
          </a:prstGeom>
        </p:spPr>
      </p:pic>
      <p:pic>
        <p:nvPicPr>
          <p:cNvPr id="8" name="Picture 8"/>
          <p:cNvPicPr>
            <a:picLocks noChangeAspect="1"/>
          </p:cNvPicPr>
          <p:nvPr/>
        </p:nvPicPr>
        <p:blipFill>
          <a:blip r:embed="rId8"/>
          <a:srcRect b="1775"/>
          <a:stretch>
            <a:fillRect/>
          </a:stretch>
        </p:blipFill>
        <p:spPr>
          <a:xfrm rot="-3443486">
            <a:off x="2834071" y="7558836"/>
            <a:ext cx="1713360" cy="1083200"/>
          </a:xfrm>
          <a:prstGeom prst="rect">
            <a:avLst/>
          </a:prstGeom>
        </p:spPr>
      </p:pic>
      <p:pic>
        <p:nvPicPr>
          <p:cNvPr id="9" name="Picture 9"/>
          <p:cNvPicPr>
            <a:picLocks noChangeAspect="1"/>
          </p:cNvPicPr>
          <p:nvPr/>
        </p:nvPicPr>
        <p:blipFill>
          <a:blip r:embed="rId9"/>
          <a:srcRect r="33761"/>
          <a:stretch>
            <a:fillRect/>
          </a:stretch>
        </p:blipFill>
        <p:spPr>
          <a:xfrm>
            <a:off x="3274736" y="-100554"/>
            <a:ext cx="1095854" cy="1540114"/>
          </a:xfrm>
          <a:prstGeom prst="rect">
            <a:avLst/>
          </a:prstGeom>
        </p:spPr>
      </p:pic>
      <p:pic>
        <p:nvPicPr>
          <p:cNvPr id="10" name="Picture 10"/>
          <p:cNvPicPr>
            <a:picLocks noChangeAspect="1"/>
          </p:cNvPicPr>
          <p:nvPr/>
        </p:nvPicPr>
        <p:blipFill>
          <a:blip r:embed="rId10"/>
          <a:srcRect/>
          <a:stretch>
            <a:fillRect/>
          </a:stretch>
        </p:blipFill>
        <p:spPr>
          <a:xfrm rot="986293">
            <a:off x="2332073" y="2361956"/>
            <a:ext cx="1191112" cy="1356338"/>
          </a:xfrm>
          <a:prstGeom prst="rect">
            <a:avLst/>
          </a:prstGeom>
        </p:spPr>
      </p:pic>
      <p:pic>
        <p:nvPicPr>
          <p:cNvPr id="11" name="Picture 11"/>
          <p:cNvPicPr>
            <a:picLocks noChangeAspect="1"/>
          </p:cNvPicPr>
          <p:nvPr/>
        </p:nvPicPr>
        <p:blipFill>
          <a:blip r:embed="rId11"/>
          <a:srcRect/>
          <a:stretch>
            <a:fillRect/>
          </a:stretch>
        </p:blipFill>
        <p:spPr>
          <a:xfrm>
            <a:off x="759421" y="9258300"/>
            <a:ext cx="2495174" cy="1755695"/>
          </a:xfrm>
          <a:prstGeom prst="rect">
            <a:avLst/>
          </a:prstGeom>
        </p:spPr>
      </p:pic>
      <p:sp>
        <p:nvSpPr>
          <p:cNvPr id="12" name="TextBox 12"/>
          <p:cNvSpPr txBox="1"/>
          <p:nvPr/>
        </p:nvSpPr>
        <p:spPr>
          <a:xfrm>
            <a:off x="5557331" y="1925822"/>
            <a:ext cx="12197269" cy="1295226"/>
          </a:xfrm>
          <a:prstGeom prst="rect">
            <a:avLst/>
          </a:prstGeom>
        </p:spPr>
        <p:txBody>
          <a:bodyPr wrap="square" lIns="0" tIns="0" rIns="0" bIns="0" rtlCol="0" anchor="t">
            <a:spAutoFit/>
          </a:bodyPr>
          <a:lstStyle/>
          <a:p>
            <a:pPr algn="ctr">
              <a:lnSpc>
                <a:spcPts val="10080"/>
              </a:lnSpc>
              <a:spcBef>
                <a:spcPct val="0"/>
              </a:spcBef>
            </a:pPr>
            <a:r>
              <a:rPr lang="en-US" sz="8800" dirty="0">
                <a:solidFill>
                  <a:srgbClr val="C45757"/>
                </a:solidFill>
                <a:latin typeface="Cooper Hewitt Heavy"/>
              </a:rPr>
              <a:t>Impact on Economy</a:t>
            </a:r>
          </a:p>
        </p:txBody>
      </p:sp>
      <p:sp>
        <p:nvSpPr>
          <p:cNvPr id="13" name="TextBox 13"/>
          <p:cNvSpPr txBox="1"/>
          <p:nvPr/>
        </p:nvSpPr>
        <p:spPr>
          <a:xfrm>
            <a:off x="5718490" y="5508677"/>
            <a:ext cx="11789022" cy="1822935"/>
          </a:xfrm>
          <a:prstGeom prst="rect">
            <a:avLst/>
          </a:prstGeom>
        </p:spPr>
        <p:txBody>
          <a:bodyPr lIns="0" tIns="0" rIns="0" bIns="0" rtlCol="0" anchor="t">
            <a:spAutoFit/>
          </a:bodyPr>
          <a:lstStyle/>
          <a:p>
            <a:pPr algn="ctr">
              <a:lnSpc>
                <a:spcPts val="7280"/>
              </a:lnSpc>
              <a:spcBef>
                <a:spcPct val="0"/>
              </a:spcBef>
            </a:pPr>
            <a:r>
              <a:rPr lang="en-US" sz="5200" dirty="0">
                <a:solidFill>
                  <a:srgbClr val="000000"/>
                </a:solidFill>
                <a:latin typeface="Cooper Hewitt"/>
              </a:rPr>
              <a:t>How the COVID-19 is affecting the global stock markets? </a:t>
            </a:r>
          </a:p>
        </p:txBody>
      </p:sp>
    </p:spTree>
    <p:extLst>
      <p:ext uri="{BB962C8B-B14F-4D97-AF65-F5344CB8AC3E}">
        <p14:creationId xmlns:p14="http://schemas.microsoft.com/office/powerpoint/2010/main" val="3096195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3227137-3EDC-C84D-99F2-FC36F656EC8D}"/>
              </a:ext>
            </a:extLst>
          </p:cNvPr>
          <p:cNvPicPr>
            <a:picLocks noChangeAspect="1"/>
          </p:cNvPicPr>
          <p:nvPr/>
        </p:nvPicPr>
        <p:blipFill rotWithShape="1">
          <a:blip r:embed="rId3">
            <a:extLst>
              <a:ext uri="{28A0092B-C50C-407E-A947-70E740481C1C}">
                <a14:useLocalDpi xmlns:a14="http://schemas.microsoft.com/office/drawing/2010/main" val="0"/>
              </a:ext>
            </a:extLst>
          </a:blip>
          <a:srcRect r="9740"/>
          <a:stretch/>
        </p:blipFill>
        <p:spPr>
          <a:xfrm>
            <a:off x="7696200" y="1638300"/>
            <a:ext cx="10119360" cy="7207314"/>
          </a:xfrm>
          <a:prstGeom prst="rect">
            <a:avLst/>
          </a:prstGeom>
        </p:spPr>
      </p:pic>
      <p:sp>
        <p:nvSpPr>
          <p:cNvPr id="4" name="AutoShape 2">
            <a:extLst>
              <a:ext uri="{FF2B5EF4-FFF2-40B4-BE49-F238E27FC236}">
                <a16:creationId xmlns:a16="http://schemas.microsoft.com/office/drawing/2014/main" id="{6785C6F5-902E-1F41-A4AA-220A211A1F06}"/>
              </a:ext>
            </a:extLst>
          </p:cNvPr>
          <p:cNvSpPr/>
          <p:nvPr/>
        </p:nvSpPr>
        <p:spPr>
          <a:xfrm>
            <a:off x="0" y="0"/>
            <a:ext cx="7650480" cy="10287000"/>
          </a:xfrm>
          <a:prstGeom prst="rect">
            <a:avLst/>
          </a:prstGeom>
          <a:solidFill>
            <a:srgbClr val="FBD3C9"/>
          </a:solidFill>
        </p:spPr>
      </p:sp>
      <p:sp>
        <p:nvSpPr>
          <p:cNvPr id="5" name="Rectangle 4">
            <a:extLst>
              <a:ext uri="{FF2B5EF4-FFF2-40B4-BE49-F238E27FC236}">
                <a16:creationId xmlns:a16="http://schemas.microsoft.com/office/drawing/2014/main" id="{2B3448E0-0282-8D4E-BF06-4BFEF1E5D173}"/>
              </a:ext>
            </a:extLst>
          </p:cNvPr>
          <p:cNvSpPr/>
          <p:nvPr/>
        </p:nvSpPr>
        <p:spPr>
          <a:xfrm>
            <a:off x="692730" y="1638300"/>
            <a:ext cx="6265020" cy="6539226"/>
          </a:xfrm>
          <a:prstGeom prst="rect">
            <a:avLst/>
          </a:prstGeom>
        </p:spPr>
        <p:txBody>
          <a:bodyPr wrap="square">
            <a:spAutoFit/>
          </a:bodyPr>
          <a:lstStyle/>
          <a:p>
            <a:pPr algn="ctr">
              <a:lnSpc>
                <a:spcPts val="7280"/>
              </a:lnSpc>
              <a:spcBef>
                <a:spcPct val="0"/>
              </a:spcBef>
            </a:pPr>
            <a:r>
              <a:rPr lang="en-US" sz="3600" dirty="0">
                <a:solidFill>
                  <a:srgbClr val="000000"/>
                </a:solidFill>
                <a:latin typeface="Cooper Hewitt"/>
              </a:rPr>
              <a:t>The </a:t>
            </a:r>
            <a:r>
              <a:rPr lang="en-US" sz="3600" dirty="0">
                <a:solidFill>
                  <a:srgbClr val="C45757"/>
                </a:solidFill>
                <a:latin typeface="Cooper Hewitt Heavy"/>
              </a:rPr>
              <a:t>Energy</a:t>
            </a:r>
            <a:r>
              <a:rPr lang="en-US" sz="3600" dirty="0">
                <a:solidFill>
                  <a:srgbClr val="000000"/>
                </a:solidFill>
                <a:latin typeface="Cooper Hewitt"/>
              </a:rPr>
              <a:t> sector on average has the </a:t>
            </a:r>
            <a:r>
              <a:rPr lang="en-US" sz="3600" dirty="0">
                <a:solidFill>
                  <a:srgbClr val="C45757"/>
                </a:solidFill>
                <a:latin typeface="Cooper Hewitt Heavy"/>
              </a:rPr>
              <a:t>highest discounted stocks </a:t>
            </a:r>
            <a:r>
              <a:rPr lang="en-US" sz="3600" dirty="0">
                <a:solidFill>
                  <a:srgbClr val="000000"/>
                </a:solidFill>
                <a:latin typeface="Cooper Hewitt"/>
              </a:rPr>
              <a:t>of about 59% . </a:t>
            </a:r>
          </a:p>
          <a:p>
            <a:pPr algn="ctr">
              <a:lnSpc>
                <a:spcPts val="7280"/>
              </a:lnSpc>
              <a:spcBef>
                <a:spcPct val="0"/>
              </a:spcBef>
            </a:pPr>
            <a:endParaRPr lang="en-US" sz="3600" dirty="0">
              <a:solidFill>
                <a:srgbClr val="000000"/>
              </a:solidFill>
              <a:latin typeface="Cooper Hewitt"/>
            </a:endParaRPr>
          </a:p>
          <a:p>
            <a:pPr algn="ctr">
              <a:lnSpc>
                <a:spcPts val="7280"/>
              </a:lnSpc>
              <a:spcBef>
                <a:spcPct val="0"/>
              </a:spcBef>
            </a:pPr>
            <a:r>
              <a:rPr lang="en-US" sz="3600" dirty="0">
                <a:solidFill>
                  <a:srgbClr val="000000"/>
                </a:solidFill>
                <a:latin typeface="Cooper Hewitt"/>
              </a:rPr>
              <a:t>Whereas Health Care and Consumer Staples have only gone down 28% in comparison</a:t>
            </a:r>
          </a:p>
        </p:txBody>
      </p:sp>
      <p:sp>
        <p:nvSpPr>
          <p:cNvPr id="2" name="Rectangle 1">
            <a:extLst>
              <a:ext uri="{FF2B5EF4-FFF2-40B4-BE49-F238E27FC236}">
                <a16:creationId xmlns:a16="http://schemas.microsoft.com/office/drawing/2014/main" id="{0AB4B5B7-F5AF-6041-8B01-1463492135DB}"/>
              </a:ext>
            </a:extLst>
          </p:cNvPr>
          <p:cNvSpPr/>
          <p:nvPr/>
        </p:nvSpPr>
        <p:spPr>
          <a:xfrm>
            <a:off x="8168640" y="8766601"/>
            <a:ext cx="9646920" cy="830997"/>
          </a:xfrm>
          <a:prstGeom prst="rect">
            <a:avLst/>
          </a:prstGeom>
        </p:spPr>
        <p:txBody>
          <a:bodyPr wrap="square">
            <a:spAutoFit/>
          </a:bodyPr>
          <a:lstStyle/>
          <a:p>
            <a:r>
              <a:rPr lang="en-ES" sz="2400" dirty="0"/>
              <a:t>* </a:t>
            </a:r>
            <a:r>
              <a:rPr lang="en-ES" sz="2400" b="1" dirty="0"/>
              <a:t>The consumer staples sector</a:t>
            </a:r>
            <a:r>
              <a:rPr lang="en-ES" sz="2400" dirty="0"/>
              <a:t>, includes companies that produce items such as food, beverages and non-durable household and personal products. </a:t>
            </a:r>
          </a:p>
        </p:txBody>
      </p:sp>
    </p:spTree>
    <p:extLst>
      <p:ext uri="{BB962C8B-B14F-4D97-AF65-F5344CB8AC3E}">
        <p14:creationId xmlns:p14="http://schemas.microsoft.com/office/powerpoint/2010/main" val="4234885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ther diseases_1" descr="Other diseases_1">
            <a:hlinkClick r:id="" action="ppaction://media"/>
            <a:extLst>
              <a:ext uri="{FF2B5EF4-FFF2-40B4-BE49-F238E27FC236}">
                <a16:creationId xmlns:a16="http://schemas.microsoft.com/office/drawing/2014/main" id="{043D3CB9-6585-8244-99FF-DE3BCD9010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15000" y="793057"/>
            <a:ext cx="12300744" cy="8700886"/>
          </a:xfrm>
          <a:prstGeom prst="rect">
            <a:avLst/>
          </a:prstGeom>
        </p:spPr>
      </p:pic>
      <p:sp>
        <p:nvSpPr>
          <p:cNvPr id="4" name="AutoShape 2">
            <a:extLst>
              <a:ext uri="{FF2B5EF4-FFF2-40B4-BE49-F238E27FC236}">
                <a16:creationId xmlns:a16="http://schemas.microsoft.com/office/drawing/2014/main" id="{4C3B20E8-5065-6E48-9171-0303C93367ED}"/>
              </a:ext>
            </a:extLst>
          </p:cNvPr>
          <p:cNvSpPr/>
          <p:nvPr/>
        </p:nvSpPr>
        <p:spPr>
          <a:xfrm>
            <a:off x="0" y="0"/>
            <a:ext cx="5517755" cy="10287000"/>
          </a:xfrm>
          <a:prstGeom prst="rect">
            <a:avLst/>
          </a:prstGeom>
          <a:solidFill>
            <a:srgbClr val="FBD3C9"/>
          </a:solidFill>
        </p:spPr>
      </p:sp>
      <p:sp>
        <p:nvSpPr>
          <p:cNvPr id="5" name="TextBox 13">
            <a:extLst>
              <a:ext uri="{FF2B5EF4-FFF2-40B4-BE49-F238E27FC236}">
                <a16:creationId xmlns:a16="http://schemas.microsoft.com/office/drawing/2014/main" id="{AA040754-FCDC-254E-8C00-F61F506BD32A}"/>
              </a:ext>
            </a:extLst>
          </p:cNvPr>
          <p:cNvSpPr txBox="1"/>
          <p:nvPr/>
        </p:nvSpPr>
        <p:spPr>
          <a:xfrm>
            <a:off x="480715" y="793057"/>
            <a:ext cx="4556323" cy="6446893"/>
          </a:xfrm>
          <a:prstGeom prst="rect">
            <a:avLst/>
          </a:prstGeom>
        </p:spPr>
        <p:txBody>
          <a:bodyPr wrap="square" lIns="0" tIns="0" rIns="0" bIns="0" rtlCol="0" anchor="t">
            <a:spAutoFit/>
          </a:bodyPr>
          <a:lstStyle/>
          <a:p>
            <a:pPr algn="ctr">
              <a:lnSpc>
                <a:spcPts val="7280"/>
              </a:lnSpc>
              <a:spcBef>
                <a:spcPct val="0"/>
              </a:spcBef>
            </a:pPr>
            <a:br>
              <a:rPr lang="en-US" sz="3600" dirty="0">
                <a:solidFill>
                  <a:srgbClr val="C45757"/>
                </a:solidFill>
                <a:latin typeface="Cooper Hewitt Heavy"/>
              </a:rPr>
            </a:br>
            <a:endParaRPr lang="en-US" sz="3600" dirty="0">
              <a:solidFill>
                <a:srgbClr val="000000"/>
              </a:solidFill>
              <a:latin typeface="Cooper Hewitt"/>
            </a:endParaRPr>
          </a:p>
          <a:p>
            <a:pPr algn="ctr">
              <a:lnSpc>
                <a:spcPts val="7280"/>
              </a:lnSpc>
              <a:spcBef>
                <a:spcPct val="0"/>
              </a:spcBef>
            </a:pPr>
            <a:r>
              <a:rPr lang="en-US" sz="3600" dirty="0">
                <a:solidFill>
                  <a:srgbClr val="000000"/>
                </a:solidFill>
                <a:latin typeface="Cooper Hewitt"/>
              </a:rPr>
              <a:t>Since 2000, there have been 12 outbreaks with over 500 deaths. (13 counting SARS). </a:t>
            </a:r>
          </a:p>
        </p:txBody>
      </p:sp>
    </p:spTree>
    <p:extLst>
      <p:ext uri="{BB962C8B-B14F-4D97-AF65-F5344CB8AC3E}">
        <p14:creationId xmlns:p14="http://schemas.microsoft.com/office/powerpoint/2010/main" val="63945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9F1DA729-03B7-E545-AD0A-4DFE41D27CDB}"/>
              </a:ext>
            </a:extLst>
          </p:cNvPr>
          <p:cNvSpPr/>
          <p:nvPr/>
        </p:nvSpPr>
        <p:spPr>
          <a:xfrm>
            <a:off x="10668000" y="-7620"/>
            <a:ext cx="7650480" cy="10287000"/>
          </a:xfrm>
          <a:prstGeom prst="rect">
            <a:avLst/>
          </a:prstGeom>
          <a:solidFill>
            <a:srgbClr val="FBD3C9"/>
          </a:solidFill>
        </p:spPr>
      </p:sp>
      <p:pic>
        <p:nvPicPr>
          <p:cNvPr id="12" name="Picture 11" descr="A screenshot of a cell phone&#10;&#10;Description automatically generated">
            <a:extLst>
              <a:ext uri="{FF2B5EF4-FFF2-40B4-BE49-F238E27FC236}">
                <a16:creationId xmlns:a16="http://schemas.microsoft.com/office/drawing/2014/main" id="{2D2143EB-AFD9-3C4D-8F4D-12964E1781CF}"/>
              </a:ext>
            </a:extLst>
          </p:cNvPr>
          <p:cNvPicPr>
            <a:picLocks noChangeAspect="1"/>
          </p:cNvPicPr>
          <p:nvPr/>
        </p:nvPicPr>
        <p:blipFill rotWithShape="1">
          <a:blip r:embed="rId3">
            <a:extLst>
              <a:ext uri="{28A0092B-C50C-407E-A947-70E740481C1C}">
                <a14:useLocalDpi xmlns:a14="http://schemas.microsoft.com/office/drawing/2010/main" val="0"/>
              </a:ext>
            </a:extLst>
          </a:blip>
          <a:srcRect r="7143"/>
          <a:stretch/>
        </p:blipFill>
        <p:spPr>
          <a:xfrm>
            <a:off x="381000" y="1706879"/>
            <a:ext cx="10287000" cy="7121769"/>
          </a:xfrm>
          <a:prstGeom prst="rect">
            <a:avLst/>
          </a:prstGeom>
        </p:spPr>
      </p:pic>
      <p:sp>
        <p:nvSpPr>
          <p:cNvPr id="14" name="Rectangle 13">
            <a:extLst>
              <a:ext uri="{FF2B5EF4-FFF2-40B4-BE49-F238E27FC236}">
                <a16:creationId xmlns:a16="http://schemas.microsoft.com/office/drawing/2014/main" id="{05A63954-7A05-CE47-80AE-32B3B4C95D8E}"/>
              </a:ext>
            </a:extLst>
          </p:cNvPr>
          <p:cNvSpPr/>
          <p:nvPr/>
        </p:nvSpPr>
        <p:spPr>
          <a:xfrm>
            <a:off x="11747281" y="1054910"/>
            <a:ext cx="5491918" cy="7475380"/>
          </a:xfrm>
          <a:prstGeom prst="rect">
            <a:avLst/>
          </a:prstGeom>
        </p:spPr>
        <p:txBody>
          <a:bodyPr wrap="square">
            <a:spAutoFit/>
          </a:bodyPr>
          <a:lstStyle/>
          <a:p>
            <a:pPr algn="ctr">
              <a:lnSpc>
                <a:spcPts val="7280"/>
              </a:lnSpc>
              <a:spcBef>
                <a:spcPct val="0"/>
              </a:spcBef>
            </a:pPr>
            <a:r>
              <a:rPr lang="en-US" sz="3600" dirty="0">
                <a:solidFill>
                  <a:srgbClr val="000000"/>
                </a:solidFill>
                <a:latin typeface="Cooper Hewitt"/>
              </a:rPr>
              <a:t>At-risk industries such as </a:t>
            </a:r>
            <a:r>
              <a:rPr lang="en-US" sz="3600" dirty="0">
                <a:solidFill>
                  <a:srgbClr val="C45757"/>
                </a:solidFill>
                <a:latin typeface="Cooper Hewitt Heavy"/>
              </a:rPr>
              <a:t>Energy</a:t>
            </a:r>
            <a:r>
              <a:rPr lang="en-US" sz="3600" dirty="0">
                <a:solidFill>
                  <a:srgbClr val="000000"/>
                </a:solidFill>
                <a:latin typeface="Cooper Hewitt"/>
              </a:rPr>
              <a:t> (6%) and </a:t>
            </a:r>
            <a:r>
              <a:rPr lang="en-US" sz="3600" dirty="0">
                <a:solidFill>
                  <a:srgbClr val="C45757"/>
                </a:solidFill>
                <a:latin typeface="Cooper Hewitt Heavy"/>
              </a:rPr>
              <a:t>Consumer Discretionary </a:t>
            </a:r>
            <a:r>
              <a:rPr lang="en-US" sz="3600" dirty="0">
                <a:solidFill>
                  <a:srgbClr val="000000"/>
                </a:solidFill>
                <a:latin typeface="Cooper Hewitt"/>
              </a:rPr>
              <a:t>(5%) have </a:t>
            </a:r>
            <a:r>
              <a:rPr lang="en-US" sz="3600" dirty="0">
                <a:solidFill>
                  <a:srgbClr val="C45757"/>
                </a:solidFill>
                <a:latin typeface="Cooper Hewitt Heavy"/>
              </a:rPr>
              <a:t>high volatility.</a:t>
            </a:r>
            <a:br>
              <a:rPr lang="en-US" sz="3600" dirty="0">
                <a:solidFill>
                  <a:srgbClr val="C45757"/>
                </a:solidFill>
                <a:latin typeface="Cooper Hewitt Heavy"/>
              </a:rPr>
            </a:br>
            <a:endParaRPr lang="en-US" sz="3600" dirty="0">
              <a:solidFill>
                <a:srgbClr val="000000"/>
              </a:solidFill>
              <a:latin typeface="Cooper Hewitt"/>
            </a:endParaRPr>
          </a:p>
          <a:p>
            <a:pPr algn="ctr">
              <a:lnSpc>
                <a:spcPts val="7280"/>
              </a:lnSpc>
              <a:spcBef>
                <a:spcPct val="0"/>
              </a:spcBef>
            </a:pPr>
            <a:r>
              <a:rPr lang="en-US" sz="3600" dirty="0">
                <a:solidFill>
                  <a:srgbClr val="000000"/>
                </a:solidFill>
                <a:latin typeface="Cooper Hewitt"/>
              </a:rPr>
              <a:t> Whereas in Consumer Staples and HealthCare is lower (3%). </a:t>
            </a:r>
          </a:p>
        </p:txBody>
      </p:sp>
    </p:spTree>
    <p:extLst>
      <p:ext uri="{BB962C8B-B14F-4D97-AF65-F5344CB8AC3E}">
        <p14:creationId xmlns:p14="http://schemas.microsoft.com/office/powerpoint/2010/main" val="2514167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4263B-3173-9842-874B-3B0B9D72C41B}"/>
              </a:ext>
            </a:extLst>
          </p:cNvPr>
          <p:cNvPicPr>
            <a:picLocks noChangeAspect="1"/>
          </p:cNvPicPr>
          <p:nvPr/>
        </p:nvPicPr>
        <p:blipFill>
          <a:blip r:embed="rId3"/>
          <a:stretch>
            <a:fillRect/>
          </a:stretch>
        </p:blipFill>
        <p:spPr>
          <a:xfrm>
            <a:off x="8839200" y="1798934"/>
            <a:ext cx="8823960" cy="6689131"/>
          </a:xfrm>
          <a:prstGeom prst="rect">
            <a:avLst/>
          </a:prstGeom>
        </p:spPr>
      </p:pic>
      <p:sp>
        <p:nvSpPr>
          <p:cNvPr id="3" name="AutoShape 2">
            <a:extLst>
              <a:ext uri="{FF2B5EF4-FFF2-40B4-BE49-F238E27FC236}">
                <a16:creationId xmlns:a16="http://schemas.microsoft.com/office/drawing/2014/main" id="{BD476D74-5566-D346-8F49-7FFAA67441EF}"/>
              </a:ext>
            </a:extLst>
          </p:cNvPr>
          <p:cNvSpPr/>
          <p:nvPr/>
        </p:nvSpPr>
        <p:spPr>
          <a:xfrm>
            <a:off x="0" y="0"/>
            <a:ext cx="8458200" cy="10287000"/>
          </a:xfrm>
          <a:prstGeom prst="rect">
            <a:avLst/>
          </a:prstGeom>
          <a:solidFill>
            <a:srgbClr val="FBD3C9"/>
          </a:solidFill>
        </p:spPr>
      </p:sp>
      <p:sp>
        <p:nvSpPr>
          <p:cNvPr id="4" name="Rectangle 3">
            <a:extLst>
              <a:ext uri="{FF2B5EF4-FFF2-40B4-BE49-F238E27FC236}">
                <a16:creationId xmlns:a16="http://schemas.microsoft.com/office/drawing/2014/main" id="{E2D44F78-5D94-F24C-9767-96B53AF7892F}"/>
              </a:ext>
            </a:extLst>
          </p:cNvPr>
          <p:cNvSpPr/>
          <p:nvPr/>
        </p:nvSpPr>
        <p:spPr>
          <a:xfrm>
            <a:off x="914400" y="2019300"/>
            <a:ext cx="6400800" cy="5603072"/>
          </a:xfrm>
          <a:prstGeom prst="rect">
            <a:avLst/>
          </a:prstGeom>
        </p:spPr>
        <p:txBody>
          <a:bodyPr wrap="square">
            <a:spAutoFit/>
          </a:bodyPr>
          <a:lstStyle/>
          <a:p>
            <a:pPr algn="ctr">
              <a:lnSpc>
                <a:spcPts val="7280"/>
              </a:lnSpc>
              <a:spcBef>
                <a:spcPct val="0"/>
              </a:spcBef>
            </a:pPr>
            <a:r>
              <a:rPr lang="en-US" sz="3600" dirty="0">
                <a:solidFill>
                  <a:srgbClr val="000000"/>
                </a:solidFill>
                <a:latin typeface="Cooper Hewitt"/>
              </a:rPr>
              <a:t>There is a </a:t>
            </a:r>
            <a:r>
              <a:rPr lang="en-US" sz="3600" dirty="0">
                <a:solidFill>
                  <a:srgbClr val="C45757"/>
                </a:solidFill>
                <a:latin typeface="Cooper Hewitt Heavy"/>
              </a:rPr>
              <a:t>high correlation between discounts and risk.</a:t>
            </a:r>
            <a:br>
              <a:rPr lang="en-US" sz="3600" dirty="0">
                <a:solidFill>
                  <a:srgbClr val="000000"/>
                </a:solidFill>
                <a:latin typeface="Cooper Hewitt"/>
              </a:rPr>
            </a:br>
            <a:endParaRPr lang="en-US" sz="3600" dirty="0">
              <a:solidFill>
                <a:srgbClr val="000000"/>
              </a:solidFill>
              <a:latin typeface="Cooper Hewitt"/>
            </a:endParaRPr>
          </a:p>
          <a:p>
            <a:pPr algn="ctr">
              <a:lnSpc>
                <a:spcPts val="7280"/>
              </a:lnSpc>
              <a:spcBef>
                <a:spcPct val="0"/>
              </a:spcBef>
            </a:pPr>
            <a:r>
              <a:rPr lang="en-US" sz="3600" dirty="0">
                <a:solidFill>
                  <a:srgbClr val="000000"/>
                </a:solidFill>
                <a:latin typeface="Cooper Hewitt"/>
              </a:rPr>
              <a:t>The sectors at a massive discount (Energy) is also having a higher risk</a:t>
            </a:r>
          </a:p>
        </p:txBody>
      </p:sp>
    </p:spTree>
    <p:extLst>
      <p:ext uri="{BB962C8B-B14F-4D97-AF65-F5344CB8AC3E}">
        <p14:creationId xmlns:p14="http://schemas.microsoft.com/office/powerpoint/2010/main" val="2089687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4263B-3173-9842-874B-3B0B9D72C41B}"/>
              </a:ext>
            </a:extLst>
          </p:cNvPr>
          <p:cNvPicPr>
            <a:picLocks noChangeAspect="1"/>
          </p:cNvPicPr>
          <p:nvPr/>
        </p:nvPicPr>
        <p:blipFill>
          <a:blip r:embed="rId3"/>
          <a:stretch>
            <a:fillRect/>
          </a:stretch>
        </p:blipFill>
        <p:spPr>
          <a:xfrm>
            <a:off x="8839200" y="1798934"/>
            <a:ext cx="8823960" cy="6689131"/>
          </a:xfrm>
          <a:prstGeom prst="rect">
            <a:avLst/>
          </a:prstGeom>
        </p:spPr>
      </p:pic>
      <p:sp>
        <p:nvSpPr>
          <p:cNvPr id="3" name="AutoShape 2">
            <a:extLst>
              <a:ext uri="{FF2B5EF4-FFF2-40B4-BE49-F238E27FC236}">
                <a16:creationId xmlns:a16="http://schemas.microsoft.com/office/drawing/2014/main" id="{BD476D74-5566-D346-8F49-7FFAA67441EF}"/>
              </a:ext>
            </a:extLst>
          </p:cNvPr>
          <p:cNvSpPr/>
          <p:nvPr/>
        </p:nvSpPr>
        <p:spPr>
          <a:xfrm>
            <a:off x="0" y="0"/>
            <a:ext cx="8458200" cy="10287000"/>
          </a:xfrm>
          <a:prstGeom prst="rect">
            <a:avLst/>
          </a:prstGeom>
          <a:solidFill>
            <a:srgbClr val="FBD3C9"/>
          </a:solidFill>
        </p:spPr>
      </p:sp>
      <p:sp>
        <p:nvSpPr>
          <p:cNvPr id="4" name="Rectangle 3">
            <a:extLst>
              <a:ext uri="{FF2B5EF4-FFF2-40B4-BE49-F238E27FC236}">
                <a16:creationId xmlns:a16="http://schemas.microsoft.com/office/drawing/2014/main" id="{E2D44F78-5D94-F24C-9767-96B53AF7892F}"/>
              </a:ext>
            </a:extLst>
          </p:cNvPr>
          <p:cNvSpPr/>
          <p:nvPr/>
        </p:nvSpPr>
        <p:spPr>
          <a:xfrm>
            <a:off x="914400" y="2019300"/>
            <a:ext cx="6400800" cy="5603072"/>
          </a:xfrm>
          <a:prstGeom prst="rect">
            <a:avLst/>
          </a:prstGeom>
        </p:spPr>
        <p:txBody>
          <a:bodyPr wrap="square">
            <a:spAutoFit/>
          </a:bodyPr>
          <a:lstStyle/>
          <a:p>
            <a:pPr algn="ctr">
              <a:lnSpc>
                <a:spcPts val="7280"/>
              </a:lnSpc>
              <a:spcBef>
                <a:spcPct val="0"/>
              </a:spcBef>
            </a:pPr>
            <a:r>
              <a:rPr lang="en-US" sz="3600" dirty="0">
                <a:solidFill>
                  <a:srgbClr val="000000"/>
                </a:solidFill>
                <a:latin typeface="Cooper Hewitt"/>
              </a:rPr>
              <a:t>There is a </a:t>
            </a:r>
            <a:r>
              <a:rPr lang="en-US" sz="3600" dirty="0">
                <a:solidFill>
                  <a:srgbClr val="C45757"/>
                </a:solidFill>
                <a:latin typeface="Cooper Hewitt Heavy"/>
              </a:rPr>
              <a:t>high correlation between discounts and risk.</a:t>
            </a:r>
            <a:br>
              <a:rPr lang="en-US" sz="3600" dirty="0">
                <a:solidFill>
                  <a:srgbClr val="000000"/>
                </a:solidFill>
                <a:latin typeface="Cooper Hewitt"/>
              </a:rPr>
            </a:br>
            <a:endParaRPr lang="en-US" sz="3600" dirty="0">
              <a:solidFill>
                <a:srgbClr val="000000"/>
              </a:solidFill>
              <a:latin typeface="Cooper Hewitt"/>
            </a:endParaRPr>
          </a:p>
          <a:p>
            <a:pPr algn="ctr">
              <a:lnSpc>
                <a:spcPts val="7280"/>
              </a:lnSpc>
              <a:spcBef>
                <a:spcPct val="0"/>
              </a:spcBef>
            </a:pPr>
            <a:r>
              <a:rPr lang="en-US" sz="3600" dirty="0">
                <a:solidFill>
                  <a:srgbClr val="000000"/>
                </a:solidFill>
                <a:latin typeface="Cooper Hewitt"/>
              </a:rPr>
              <a:t>The sectors at a massive discount (Energy) is also having a higher risk</a:t>
            </a:r>
          </a:p>
        </p:txBody>
      </p:sp>
      <p:sp>
        <p:nvSpPr>
          <p:cNvPr id="5" name="Oval 4">
            <a:extLst>
              <a:ext uri="{FF2B5EF4-FFF2-40B4-BE49-F238E27FC236}">
                <a16:creationId xmlns:a16="http://schemas.microsoft.com/office/drawing/2014/main" id="{89E8B305-E7D7-5848-8A2C-080BFDA4E641}"/>
              </a:ext>
            </a:extLst>
          </p:cNvPr>
          <p:cNvSpPr/>
          <p:nvPr/>
        </p:nvSpPr>
        <p:spPr>
          <a:xfrm>
            <a:off x="16611600" y="3238500"/>
            <a:ext cx="685800" cy="685800"/>
          </a:xfrm>
          <a:prstGeom prst="ellipse">
            <a:avLst/>
          </a:prstGeom>
          <a:noFill/>
          <a:ln w="666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2034412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3227137-3EDC-C84D-99F2-FC36F656EC8D}"/>
              </a:ext>
            </a:extLst>
          </p:cNvPr>
          <p:cNvPicPr>
            <a:picLocks noChangeAspect="1"/>
          </p:cNvPicPr>
          <p:nvPr/>
        </p:nvPicPr>
        <p:blipFill rotWithShape="1">
          <a:blip r:embed="rId3">
            <a:extLst>
              <a:ext uri="{28A0092B-C50C-407E-A947-70E740481C1C}">
                <a14:useLocalDpi xmlns:a14="http://schemas.microsoft.com/office/drawing/2010/main" val="0"/>
              </a:ext>
            </a:extLst>
          </a:blip>
          <a:srcRect r="9740"/>
          <a:stretch/>
        </p:blipFill>
        <p:spPr>
          <a:xfrm>
            <a:off x="7696200" y="1638300"/>
            <a:ext cx="10119360" cy="7207314"/>
          </a:xfrm>
          <a:prstGeom prst="rect">
            <a:avLst/>
          </a:prstGeom>
        </p:spPr>
      </p:pic>
      <p:sp>
        <p:nvSpPr>
          <p:cNvPr id="4" name="AutoShape 2">
            <a:extLst>
              <a:ext uri="{FF2B5EF4-FFF2-40B4-BE49-F238E27FC236}">
                <a16:creationId xmlns:a16="http://schemas.microsoft.com/office/drawing/2014/main" id="{6785C6F5-902E-1F41-A4AA-220A211A1F06}"/>
              </a:ext>
            </a:extLst>
          </p:cNvPr>
          <p:cNvSpPr/>
          <p:nvPr/>
        </p:nvSpPr>
        <p:spPr>
          <a:xfrm>
            <a:off x="0" y="0"/>
            <a:ext cx="7650480" cy="10287000"/>
          </a:xfrm>
          <a:prstGeom prst="rect">
            <a:avLst/>
          </a:prstGeom>
          <a:solidFill>
            <a:srgbClr val="FBD3C9"/>
          </a:solidFill>
        </p:spPr>
        <p:txBody>
          <a:bodyPr/>
          <a:lstStyle/>
          <a:p>
            <a:endParaRPr lang="en-ES" dirty="0"/>
          </a:p>
        </p:txBody>
      </p:sp>
      <p:sp>
        <p:nvSpPr>
          <p:cNvPr id="5" name="Rectangle 4">
            <a:extLst>
              <a:ext uri="{FF2B5EF4-FFF2-40B4-BE49-F238E27FC236}">
                <a16:creationId xmlns:a16="http://schemas.microsoft.com/office/drawing/2014/main" id="{2B3448E0-0282-8D4E-BF06-4BFEF1E5D173}"/>
              </a:ext>
            </a:extLst>
          </p:cNvPr>
          <p:cNvSpPr/>
          <p:nvPr/>
        </p:nvSpPr>
        <p:spPr>
          <a:xfrm>
            <a:off x="692730" y="3746194"/>
            <a:ext cx="6265020" cy="2794611"/>
          </a:xfrm>
          <a:prstGeom prst="rect">
            <a:avLst/>
          </a:prstGeom>
        </p:spPr>
        <p:txBody>
          <a:bodyPr wrap="square">
            <a:spAutoFit/>
          </a:bodyPr>
          <a:lstStyle/>
          <a:p>
            <a:pPr algn="ctr">
              <a:lnSpc>
                <a:spcPts val="7280"/>
              </a:lnSpc>
              <a:spcBef>
                <a:spcPct val="0"/>
              </a:spcBef>
            </a:pPr>
            <a:r>
              <a:rPr lang="en-US" sz="3600" dirty="0">
                <a:solidFill>
                  <a:srgbClr val="000000"/>
                </a:solidFill>
                <a:latin typeface="Cooper Hewitt"/>
              </a:rPr>
              <a:t>Took the top 1 company with the higher discount within the top 5 discounted sectors</a:t>
            </a:r>
          </a:p>
        </p:txBody>
      </p:sp>
      <p:sp>
        <p:nvSpPr>
          <p:cNvPr id="2" name="Rectangle 1">
            <a:extLst>
              <a:ext uri="{FF2B5EF4-FFF2-40B4-BE49-F238E27FC236}">
                <a16:creationId xmlns:a16="http://schemas.microsoft.com/office/drawing/2014/main" id="{0AB4B5B7-F5AF-6041-8B01-1463492135DB}"/>
              </a:ext>
            </a:extLst>
          </p:cNvPr>
          <p:cNvSpPr/>
          <p:nvPr/>
        </p:nvSpPr>
        <p:spPr>
          <a:xfrm>
            <a:off x="8168640" y="8766601"/>
            <a:ext cx="9646920" cy="830997"/>
          </a:xfrm>
          <a:prstGeom prst="rect">
            <a:avLst/>
          </a:prstGeom>
        </p:spPr>
        <p:txBody>
          <a:bodyPr wrap="square">
            <a:spAutoFit/>
          </a:bodyPr>
          <a:lstStyle/>
          <a:p>
            <a:r>
              <a:rPr lang="en-ES" sz="2400" dirty="0"/>
              <a:t>* </a:t>
            </a:r>
            <a:r>
              <a:rPr lang="en-ES" sz="2400" b="1" dirty="0"/>
              <a:t>The consumer staples sector</a:t>
            </a:r>
            <a:r>
              <a:rPr lang="en-ES" sz="2400" dirty="0"/>
              <a:t>, includes companies that produce items such as food, beverages and non-durable household and personal products. </a:t>
            </a:r>
          </a:p>
        </p:txBody>
      </p:sp>
      <p:sp>
        <p:nvSpPr>
          <p:cNvPr id="6" name="Rectangle 5">
            <a:extLst>
              <a:ext uri="{FF2B5EF4-FFF2-40B4-BE49-F238E27FC236}">
                <a16:creationId xmlns:a16="http://schemas.microsoft.com/office/drawing/2014/main" id="{9315AA0B-3E4C-6E45-A705-2784825AC438}"/>
              </a:ext>
            </a:extLst>
          </p:cNvPr>
          <p:cNvSpPr/>
          <p:nvPr/>
        </p:nvSpPr>
        <p:spPr>
          <a:xfrm>
            <a:off x="8168640" y="5562599"/>
            <a:ext cx="9692640" cy="2019301"/>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3889278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29450EAE-7DB0-0A4A-85C9-3FDED552AA18}"/>
              </a:ext>
            </a:extLst>
          </p:cNvPr>
          <p:cNvSpPr/>
          <p:nvPr/>
        </p:nvSpPr>
        <p:spPr>
          <a:xfrm>
            <a:off x="12070080" y="0"/>
            <a:ext cx="6248400" cy="10287000"/>
          </a:xfrm>
          <a:prstGeom prst="rect">
            <a:avLst/>
          </a:prstGeom>
          <a:solidFill>
            <a:srgbClr val="FBD3C9"/>
          </a:solidFill>
        </p:spPr>
      </p:sp>
      <p:sp>
        <p:nvSpPr>
          <p:cNvPr id="9" name="Rectangle 8">
            <a:extLst>
              <a:ext uri="{FF2B5EF4-FFF2-40B4-BE49-F238E27FC236}">
                <a16:creationId xmlns:a16="http://schemas.microsoft.com/office/drawing/2014/main" id="{0521F1B3-69CA-3B49-9B34-34AFC4F67B79}"/>
              </a:ext>
            </a:extLst>
          </p:cNvPr>
          <p:cNvSpPr/>
          <p:nvPr/>
        </p:nvSpPr>
        <p:spPr>
          <a:xfrm>
            <a:off x="9313334" y="2857500"/>
            <a:ext cx="639233" cy="152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2" name="Rectangle 11">
            <a:extLst>
              <a:ext uri="{FF2B5EF4-FFF2-40B4-BE49-F238E27FC236}">
                <a16:creationId xmlns:a16="http://schemas.microsoft.com/office/drawing/2014/main" id="{CB496EBC-653D-954E-B817-09D7EB4B9271}"/>
              </a:ext>
            </a:extLst>
          </p:cNvPr>
          <p:cNvSpPr/>
          <p:nvPr/>
        </p:nvSpPr>
        <p:spPr>
          <a:xfrm>
            <a:off x="12490204" y="1405810"/>
            <a:ext cx="5441103" cy="7475380"/>
          </a:xfrm>
          <a:prstGeom prst="rect">
            <a:avLst/>
          </a:prstGeom>
        </p:spPr>
        <p:txBody>
          <a:bodyPr wrap="square">
            <a:spAutoFit/>
          </a:bodyPr>
          <a:lstStyle/>
          <a:p>
            <a:pPr algn="ctr">
              <a:lnSpc>
                <a:spcPts val="7280"/>
              </a:lnSpc>
              <a:spcBef>
                <a:spcPct val="0"/>
              </a:spcBef>
            </a:pPr>
            <a:r>
              <a:rPr lang="en-US" sz="3600" dirty="0">
                <a:solidFill>
                  <a:srgbClr val="000000"/>
                </a:solidFill>
                <a:latin typeface="Cooper Hewitt"/>
              </a:rPr>
              <a:t>It is not surprising that </a:t>
            </a:r>
            <a:r>
              <a:rPr lang="en-US" sz="3600" dirty="0">
                <a:solidFill>
                  <a:srgbClr val="C45757"/>
                </a:solidFill>
                <a:latin typeface="Cooper Hewitt Heavy"/>
              </a:rPr>
              <a:t>March 2020 has the greatest number of drops.</a:t>
            </a:r>
            <a:br>
              <a:rPr lang="en-US" sz="3600" dirty="0">
                <a:solidFill>
                  <a:srgbClr val="C45757"/>
                </a:solidFill>
                <a:latin typeface="Cooper Hewitt Heavy"/>
              </a:rPr>
            </a:br>
            <a:endParaRPr lang="en-US" sz="3600" dirty="0">
              <a:solidFill>
                <a:srgbClr val="000000"/>
              </a:solidFill>
              <a:latin typeface="Cooper Hewitt"/>
            </a:endParaRPr>
          </a:p>
          <a:p>
            <a:pPr algn="ctr">
              <a:lnSpc>
                <a:spcPts val="7280"/>
              </a:lnSpc>
              <a:spcBef>
                <a:spcPct val="0"/>
              </a:spcBef>
            </a:pPr>
            <a:r>
              <a:rPr lang="en-US" sz="3600" dirty="0">
                <a:solidFill>
                  <a:srgbClr val="000000"/>
                </a:solidFill>
                <a:latin typeface="Cooper Hewitt"/>
              </a:rPr>
              <a:t> Half of the companies experienced their lowest return on 16</a:t>
            </a:r>
            <a:r>
              <a:rPr lang="en-US" sz="3600" baseline="30000" dirty="0">
                <a:solidFill>
                  <a:srgbClr val="000000"/>
                </a:solidFill>
                <a:latin typeface="Cooper Hewitt"/>
              </a:rPr>
              <a:t>th</a:t>
            </a:r>
            <a:r>
              <a:rPr lang="en-US" sz="3600" dirty="0">
                <a:solidFill>
                  <a:srgbClr val="000000"/>
                </a:solidFill>
                <a:latin typeface="Cooper Hewitt"/>
              </a:rPr>
              <a:t> March. </a:t>
            </a:r>
          </a:p>
        </p:txBody>
      </p:sp>
      <p:pic>
        <p:nvPicPr>
          <p:cNvPr id="5" name="Picture 4" descr="A close up of a map&#10;&#10;Description automatically generated">
            <a:extLst>
              <a:ext uri="{FF2B5EF4-FFF2-40B4-BE49-F238E27FC236}">
                <a16:creationId xmlns:a16="http://schemas.microsoft.com/office/drawing/2014/main" id="{A8CF8143-8CDB-584B-AB35-B4702019497B}"/>
              </a:ext>
            </a:extLst>
          </p:cNvPr>
          <p:cNvPicPr>
            <a:picLocks noChangeAspect="1"/>
          </p:cNvPicPr>
          <p:nvPr/>
        </p:nvPicPr>
        <p:blipFill rotWithShape="1">
          <a:blip r:embed="rId3">
            <a:extLst>
              <a:ext uri="{28A0092B-C50C-407E-A947-70E740481C1C}">
                <a14:useLocalDpi xmlns:a14="http://schemas.microsoft.com/office/drawing/2010/main" val="0"/>
              </a:ext>
            </a:extLst>
          </a:blip>
          <a:srcRect l="3931" t="14319" r="17325"/>
          <a:stretch/>
        </p:blipFill>
        <p:spPr>
          <a:xfrm>
            <a:off x="960121" y="2628900"/>
            <a:ext cx="10515600" cy="5637720"/>
          </a:xfrm>
          <a:prstGeom prst="rect">
            <a:avLst/>
          </a:prstGeom>
        </p:spPr>
      </p:pic>
      <p:sp>
        <p:nvSpPr>
          <p:cNvPr id="10" name="Rectangle 9">
            <a:extLst>
              <a:ext uri="{FF2B5EF4-FFF2-40B4-BE49-F238E27FC236}">
                <a16:creationId xmlns:a16="http://schemas.microsoft.com/office/drawing/2014/main" id="{6B881B9C-6C02-2142-AB0D-2E4DD9660AC7}"/>
              </a:ext>
            </a:extLst>
          </p:cNvPr>
          <p:cNvSpPr/>
          <p:nvPr/>
        </p:nvSpPr>
        <p:spPr>
          <a:xfrm>
            <a:off x="10820400" y="2667000"/>
            <a:ext cx="930064" cy="17145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dirty="0"/>
          </a:p>
        </p:txBody>
      </p:sp>
      <p:pic>
        <p:nvPicPr>
          <p:cNvPr id="15" name="Picture 14" descr="A screenshot of a cell phone&#10;&#10;Description automatically generated">
            <a:extLst>
              <a:ext uri="{FF2B5EF4-FFF2-40B4-BE49-F238E27FC236}">
                <a16:creationId xmlns:a16="http://schemas.microsoft.com/office/drawing/2014/main" id="{9C527197-BF1D-8C49-BE22-4F64E2964C63}"/>
              </a:ext>
            </a:extLst>
          </p:cNvPr>
          <p:cNvPicPr>
            <a:picLocks noChangeAspect="1"/>
          </p:cNvPicPr>
          <p:nvPr/>
        </p:nvPicPr>
        <p:blipFill rotWithShape="1">
          <a:blip r:embed="rId4">
            <a:extLst>
              <a:ext uri="{28A0092B-C50C-407E-A947-70E740481C1C}">
                <a14:useLocalDpi xmlns:a14="http://schemas.microsoft.com/office/drawing/2010/main" val="0"/>
              </a:ext>
            </a:extLst>
          </a:blip>
          <a:srcRect r="8908"/>
          <a:stretch/>
        </p:blipFill>
        <p:spPr>
          <a:xfrm>
            <a:off x="8774999" y="7994095"/>
            <a:ext cx="2810681" cy="1774190"/>
          </a:xfrm>
          <a:prstGeom prst="rect">
            <a:avLst/>
          </a:prstGeom>
        </p:spPr>
      </p:pic>
      <p:pic>
        <p:nvPicPr>
          <p:cNvPr id="14" name="Picture 13">
            <a:extLst>
              <a:ext uri="{FF2B5EF4-FFF2-40B4-BE49-F238E27FC236}">
                <a16:creationId xmlns:a16="http://schemas.microsoft.com/office/drawing/2014/main" id="{6783AE1B-5386-A542-89C7-8B7D150A9B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821" y="1706840"/>
            <a:ext cx="11758260" cy="506557"/>
          </a:xfrm>
          <a:prstGeom prst="rect">
            <a:avLst/>
          </a:prstGeom>
        </p:spPr>
      </p:pic>
    </p:spTree>
    <p:extLst>
      <p:ext uri="{BB962C8B-B14F-4D97-AF65-F5344CB8AC3E}">
        <p14:creationId xmlns:p14="http://schemas.microsoft.com/office/powerpoint/2010/main" val="841497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7A384FA-4D16-BF40-99A8-4AA884CD70A5}"/>
              </a:ext>
            </a:extLst>
          </p:cNvPr>
          <p:cNvSpPr/>
          <p:nvPr/>
        </p:nvSpPr>
        <p:spPr>
          <a:xfrm>
            <a:off x="0" y="0"/>
            <a:ext cx="18288000" cy="10287000"/>
          </a:xfrm>
          <a:prstGeom prst="rect">
            <a:avLst/>
          </a:prstGeom>
          <a:solidFill>
            <a:srgbClr val="FBD3C9"/>
          </a:solidFill>
        </p:spPr>
      </p:sp>
      <p:sp>
        <p:nvSpPr>
          <p:cNvPr id="5" name="Rectangle 4">
            <a:extLst>
              <a:ext uri="{FF2B5EF4-FFF2-40B4-BE49-F238E27FC236}">
                <a16:creationId xmlns:a16="http://schemas.microsoft.com/office/drawing/2014/main" id="{CF7F2A07-25B5-F340-AFA2-4288C770A162}"/>
              </a:ext>
            </a:extLst>
          </p:cNvPr>
          <p:cNvSpPr/>
          <p:nvPr/>
        </p:nvSpPr>
        <p:spPr>
          <a:xfrm>
            <a:off x="762000" y="2019300"/>
            <a:ext cx="15968467" cy="8425705"/>
          </a:xfrm>
          <a:prstGeom prst="rect">
            <a:avLst/>
          </a:prstGeom>
        </p:spPr>
        <p:txBody>
          <a:bodyPr wrap="square">
            <a:spAutoFit/>
          </a:bodyPr>
          <a:lstStyle/>
          <a:p>
            <a:pPr marL="457200" indent="-457200">
              <a:lnSpc>
                <a:spcPts val="7280"/>
              </a:lnSpc>
              <a:spcBef>
                <a:spcPct val="0"/>
              </a:spcBef>
              <a:buClr>
                <a:schemeClr val="accent2"/>
              </a:buClr>
              <a:buFont typeface="Arial" panose="020B0604020202020204" pitchFamily="34" charset="0"/>
              <a:buChar char="•"/>
            </a:pPr>
            <a:r>
              <a:rPr lang="en-US" sz="4000" dirty="0">
                <a:solidFill>
                  <a:srgbClr val="000000"/>
                </a:solidFill>
                <a:latin typeface="Cooper Hewitt"/>
              </a:rPr>
              <a:t>COVID-19 is the fastest-killing outbreak of the century, reaching  10K deaths 3 times faster. </a:t>
            </a:r>
          </a:p>
          <a:p>
            <a:pPr marL="457200" indent="-457200">
              <a:lnSpc>
                <a:spcPts val="7280"/>
              </a:lnSpc>
              <a:spcBef>
                <a:spcPct val="0"/>
              </a:spcBef>
              <a:buClr>
                <a:schemeClr val="accent2"/>
              </a:buClr>
              <a:buFont typeface="Arial" panose="020B0604020202020204" pitchFamily="34" charset="0"/>
              <a:buChar char="•"/>
            </a:pPr>
            <a:r>
              <a:rPr lang="en-US" sz="4000" dirty="0">
                <a:solidFill>
                  <a:srgbClr val="000000"/>
                </a:solidFill>
                <a:latin typeface="Cooper Hewitt"/>
              </a:rPr>
              <a:t>The temperature range -4/17ºC  has the highest number of confirmed case count. </a:t>
            </a:r>
          </a:p>
          <a:p>
            <a:pPr marL="285750" indent="-285750">
              <a:lnSpc>
                <a:spcPts val="7280"/>
              </a:lnSpc>
              <a:spcBef>
                <a:spcPct val="0"/>
              </a:spcBef>
              <a:buClr>
                <a:schemeClr val="accent2"/>
              </a:buClr>
              <a:buFont typeface="Arial" panose="020B0604020202020204" pitchFamily="34" charset="0"/>
              <a:buChar char="•"/>
            </a:pPr>
            <a:r>
              <a:rPr lang="en-US" sz="4000" dirty="0">
                <a:solidFill>
                  <a:srgbClr val="000000"/>
                </a:solidFill>
                <a:latin typeface="Cooper Hewitt"/>
              </a:rPr>
              <a:t>The stock market is unstable, experiencing the lowest returns. </a:t>
            </a:r>
          </a:p>
          <a:p>
            <a:pPr marL="285750" indent="-285750">
              <a:lnSpc>
                <a:spcPts val="7280"/>
              </a:lnSpc>
              <a:spcBef>
                <a:spcPct val="0"/>
              </a:spcBef>
              <a:buClr>
                <a:schemeClr val="accent2"/>
              </a:buClr>
              <a:buFont typeface="Arial" panose="020B0604020202020204" pitchFamily="34" charset="0"/>
              <a:buChar char="•"/>
            </a:pPr>
            <a:r>
              <a:rPr lang="en-US" sz="4000" dirty="0">
                <a:solidFill>
                  <a:srgbClr val="000000"/>
                </a:solidFill>
                <a:latin typeface="Cooper Hewitt"/>
              </a:rPr>
              <a:t>My predictions where pretty accurate but as in any model, future improvements and optimization are required</a:t>
            </a:r>
          </a:p>
          <a:p>
            <a:pPr marL="285750" indent="-285750">
              <a:lnSpc>
                <a:spcPts val="7280"/>
              </a:lnSpc>
              <a:spcBef>
                <a:spcPct val="0"/>
              </a:spcBef>
              <a:buFont typeface="Arial" panose="020B0604020202020204" pitchFamily="34" charset="0"/>
              <a:buChar char="•"/>
            </a:pPr>
            <a:endParaRPr lang="en-US" sz="4000" dirty="0">
              <a:solidFill>
                <a:srgbClr val="000000"/>
              </a:solidFill>
              <a:latin typeface="Cooper Hewitt"/>
            </a:endParaRPr>
          </a:p>
          <a:p>
            <a:pPr marL="285750" indent="-285750">
              <a:lnSpc>
                <a:spcPts val="7280"/>
              </a:lnSpc>
              <a:spcBef>
                <a:spcPct val="0"/>
              </a:spcBef>
              <a:buFont typeface="Arial" panose="020B0604020202020204" pitchFamily="34" charset="0"/>
              <a:buChar char="•"/>
            </a:pPr>
            <a:endParaRPr lang="en-US" sz="4000" dirty="0">
              <a:solidFill>
                <a:srgbClr val="000000"/>
              </a:solidFill>
              <a:latin typeface="Cooper Hewitt"/>
            </a:endParaRPr>
          </a:p>
        </p:txBody>
      </p:sp>
      <p:sp>
        <p:nvSpPr>
          <p:cNvPr id="6" name="Rectangle 5">
            <a:extLst>
              <a:ext uri="{FF2B5EF4-FFF2-40B4-BE49-F238E27FC236}">
                <a16:creationId xmlns:a16="http://schemas.microsoft.com/office/drawing/2014/main" id="{5ADBEAEC-E5A2-2E4C-80FB-69A7002187E0}"/>
              </a:ext>
            </a:extLst>
          </p:cNvPr>
          <p:cNvSpPr/>
          <p:nvPr/>
        </p:nvSpPr>
        <p:spPr>
          <a:xfrm>
            <a:off x="771144" y="787774"/>
            <a:ext cx="4794902" cy="1015663"/>
          </a:xfrm>
          <a:prstGeom prst="rect">
            <a:avLst/>
          </a:prstGeom>
        </p:spPr>
        <p:txBody>
          <a:bodyPr wrap="none">
            <a:spAutoFit/>
          </a:bodyPr>
          <a:lstStyle/>
          <a:p>
            <a:r>
              <a:rPr lang="en-US" sz="6000" dirty="0">
                <a:solidFill>
                  <a:srgbClr val="C45757"/>
                </a:solidFill>
                <a:latin typeface="Cooper Hewitt Heavy"/>
              </a:rPr>
              <a:t>Conclusions:</a:t>
            </a:r>
            <a:endParaRPr lang="en-ES" sz="6000" dirty="0"/>
          </a:p>
        </p:txBody>
      </p:sp>
    </p:spTree>
    <p:extLst>
      <p:ext uri="{BB962C8B-B14F-4D97-AF65-F5344CB8AC3E}">
        <p14:creationId xmlns:p14="http://schemas.microsoft.com/office/powerpoint/2010/main" val="3607734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0590" y="0"/>
            <a:ext cx="14177365" cy="10287000"/>
          </a:xfrm>
          <a:prstGeom prst="rect">
            <a:avLst/>
          </a:prstGeom>
          <a:solidFill>
            <a:srgbClr val="FBD3C9"/>
          </a:solidFill>
        </p:spPr>
      </p:sp>
      <p:pic>
        <p:nvPicPr>
          <p:cNvPr id="3" name="Picture 3"/>
          <p:cNvPicPr>
            <a:picLocks noChangeAspect="1"/>
          </p:cNvPicPr>
          <p:nvPr/>
        </p:nvPicPr>
        <p:blipFill>
          <a:blip r:embed="rId3"/>
          <a:srcRect/>
          <a:stretch>
            <a:fillRect/>
          </a:stretch>
        </p:blipFill>
        <p:spPr>
          <a:xfrm rot="1375029">
            <a:off x="256900" y="-175729"/>
            <a:ext cx="1543599" cy="2182467"/>
          </a:xfrm>
          <a:prstGeom prst="rect">
            <a:avLst/>
          </a:prstGeom>
        </p:spPr>
      </p:pic>
      <p:pic>
        <p:nvPicPr>
          <p:cNvPr id="4" name="Picture 4"/>
          <p:cNvPicPr>
            <a:picLocks noChangeAspect="1"/>
          </p:cNvPicPr>
          <p:nvPr/>
        </p:nvPicPr>
        <p:blipFill>
          <a:blip r:embed="rId4"/>
          <a:srcRect l="25398" b="1464"/>
          <a:stretch>
            <a:fillRect/>
          </a:stretch>
        </p:blipFill>
        <p:spPr>
          <a:xfrm>
            <a:off x="0" y="3040125"/>
            <a:ext cx="1116040" cy="2073538"/>
          </a:xfrm>
          <a:prstGeom prst="rect">
            <a:avLst/>
          </a:prstGeom>
        </p:spPr>
      </p:pic>
      <p:pic>
        <p:nvPicPr>
          <p:cNvPr id="5" name="Picture 5"/>
          <p:cNvPicPr>
            <a:picLocks noChangeAspect="1"/>
          </p:cNvPicPr>
          <p:nvPr/>
        </p:nvPicPr>
        <p:blipFill>
          <a:blip r:embed="rId5"/>
          <a:srcRect/>
          <a:stretch>
            <a:fillRect/>
          </a:stretch>
        </p:blipFill>
        <p:spPr>
          <a:xfrm rot="-548877">
            <a:off x="-435938" y="7143230"/>
            <a:ext cx="1628991" cy="1914412"/>
          </a:xfrm>
          <a:prstGeom prst="rect">
            <a:avLst/>
          </a:prstGeom>
        </p:spPr>
      </p:pic>
      <p:pic>
        <p:nvPicPr>
          <p:cNvPr id="6" name="Picture 6"/>
          <p:cNvPicPr>
            <a:picLocks noChangeAspect="1"/>
          </p:cNvPicPr>
          <p:nvPr/>
        </p:nvPicPr>
        <p:blipFill>
          <a:blip r:embed="rId6"/>
          <a:srcRect r="31452"/>
          <a:stretch>
            <a:fillRect/>
          </a:stretch>
        </p:blipFill>
        <p:spPr>
          <a:xfrm>
            <a:off x="3603644" y="4540198"/>
            <a:ext cx="766946" cy="1206603"/>
          </a:xfrm>
          <a:prstGeom prst="rect">
            <a:avLst/>
          </a:prstGeom>
        </p:spPr>
      </p:pic>
      <p:pic>
        <p:nvPicPr>
          <p:cNvPr id="7" name="Picture 7"/>
          <p:cNvPicPr>
            <a:picLocks noChangeAspect="1"/>
          </p:cNvPicPr>
          <p:nvPr/>
        </p:nvPicPr>
        <p:blipFill>
          <a:blip r:embed="rId7"/>
          <a:srcRect/>
          <a:stretch>
            <a:fillRect/>
          </a:stretch>
        </p:blipFill>
        <p:spPr>
          <a:xfrm>
            <a:off x="1628308" y="5143500"/>
            <a:ext cx="1072397" cy="1734760"/>
          </a:xfrm>
          <a:prstGeom prst="rect">
            <a:avLst/>
          </a:prstGeom>
        </p:spPr>
      </p:pic>
      <p:pic>
        <p:nvPicPr>
          <p:cNvPr id="8" name="Picture 8"/>
          <p:cNvPicPr>
            <a:picLocks noChangeAspect="1"/>
          </p:cNvPicPr>
          <p:nvPr/>
        </p:nvPicPr>
        <p:blipFill>
          <a:blip r:embed="rId8"/>
          <a:srcRect b="1775"/>
          <a:stretch>
            <a:fillRect/>
          </a:stretch>
        </p:blipFill>
        <p:spPr>
          <a:xfrm rot="-3443486">
            <a:off x="2834071" y="7558836"/>
            <a:ext cx="1713360" cy="1083200"/>
          </a:xfrm>
          <a:prstGeom prst="rect">
            <a:avLst/>
          </a:prstGeom>
        </p:spPr>
      </p:pic>
      <p:pic>
        <p:nvPicPr>
          <p:cNvPr id="9" name="Picture 9"/>
          <p:cNvPicPr>
            <a:picLocks noChangeAspect="1"/>
          </p:cNvPicPr>
          <p:nvPr/>
        </p:nvPicPr>
        <p:blipFill>
          <a:blip r:embed="rId9"/>
          <a:srcRect r="33761"/>
          <a:stretch>
            <a:fillRect/>
          </a:stretch>
        </p:blipFill>
        <p:spPr>
          <a:xfrm>
            <a:off x="3274736" y="-100554"/>
            <a:ext cx="1095854" cy="1540114"/>
          </a:xfrm>
          <a:prstGeom prst="rect">
            <a:avLst/>
          </a:prstGeom>
        </p:spPr>
      </p:pic>
      <p:pic>
        <p:nvPicPr>
          <p:cNvPr id="10" name="Picture 10"/>
          <p:cNvPicPr>
            <a:picLocks noChangeAspect="1"/>
          </p:cNvPicPr>
          <p:nvPr/>
        </p:nvPicPr>
        <p:blipFill>
          <a:blip r:embed="rId10"/>
          <a:srcRect/>
          <a:stretch>
            <a:fillRect/>
          </a:stretch>
        </p:blipFill>
        <p:spPr>
          <a:xfrm rot="986293">
            <a:off x="2332073" y="2361956"/>
            <a:ext cx="1191112" cy="1356338"/>
          </a:xfrm>
          <a:prstGeom prst="rect">
            <a:avLst/>
          </a:prstGeom>
        </p:spPr>
      </p:pic>
      <p:pic>
        <p:nvPicPr>
          <p:cNvPr id="11" name="Picture 11"/>
          <p:cNvPicPr>
            <a:picLocks noChangeAspect="1"/>
          </p:cNvPicPr>
          <p:nvPr/>
        </p:nvPicPr>
        <p:blipFill>
          <a:blip r:embed="rId11"/>
          <a:srcRect/>
          <a:stretch>
            <a:fillRect/>
          </a:stretch>
        </p:blipFill>
        <p:spPr>
          <a:xfrm>
            <a:off x="759421" y="9258300"/>
            <a:ext cx="2495174" cy="1755695"/>
          </a:xfrm>
          <a:prstGeom prst="rect">
            <a:avLst/>
          </a:prstGeom>
        </p:spPr>
      </p:pic>
      <p:sp>
        <p:nvSpPr>
          <p:cNvPr id="12" name="TextBox 12"/>
          <p:cNvSpPr txBox="1"/>
          <p:nvPr/>
        </p:nvSpPr>
        <p:spPr>
          <a:xfrm>
            <a:off x="5188309" y="4715654"/>
            <a:ext cx="12197269" cy="1295226"/>
          </a:xfrm>
          <a:prstGeom prst="rect">
            <a:avLst/>
          </a:prstGeom>
        </p:spPr>
        <p:txBody>
          <a:bodyPr wrap="square" lIns="0" tIns="0" rIns="0" bIns="0" rtlCol="0" anchor="t">
            <a:spAutoFit/>
          </a:bodyPr>
          <a:lstStyle/>
          <a:p>
            <a:pPr algn="ctr">
              <a:lnSpc>
                <a:spcPts val="10080"/>
              </a:lnSpc>
              <a:spcBef>
                <a:spcPct val="0"/>
              </a:spcBef>
            </a:pPr>
            <a:r>
              <a:rPr lang="en-US" sz="8800" dirty="0">
                <a:solidFill>
                  <a:srgbClr val="C45757"/>
                </a:solidFill>
                <a:latin typeface="Cooper Hewitt Heavy"/>
              </a:rPr>
              <a:t>Annex</a:t>
            </a:r>
          </a:p>
        </p:txBody>
      </p:sp>
    </p:spTree>
    <p:extLst>
      <p:ext uri="{BB962C8B-B14F-4D97-AF65-F5344CB8AC3E}">
        <p14:creationId xmlns:p14="http://schemas.microsoft.com/office/powerpoint/2010/main" val="2553285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AE7C1-571A-EC4F-8521-2657DA319E2C}"/>
              </a:ext>
            </a:extLst>
          </p:cNvPr>
          <p:cNvPicPr>
            <a:picLocks noChangeAspect="1"/>
          </p:cNvPicPr>
          <p:nvPr/>
        </p:nvPicPr>
        <p:blipFill>
          <a:blip r:embed="rId3"/>
          <a:stretch>
            <a:fillRect/>
          </a:stretch>
        </p:blipFill>
        <p:spPr>
          <a:xfrm>
            <a:off x="9448800" y="5143500"/>
            <a:ext cx="8534400" cy="4989872"/>
          </a:xfrm>
          <a:prstGeom prst="rect">
            <a:avLst/>
          </a:prstGeom>
        </p:spPr>
      </p:pic>
      <p:sp>
        <p:nvSpPr>
          <p:cNvPr id="5" name="AutoShape 2">
            <a:extLst>
              <a:ext uri="{FF2B5EF4-FFF2-40B4-BE49-F238E27FC236}">
                <a16:creationId xmlns:a16="http://schemas.microsoft.com/office/drawing/2014/main" id="{F12601EB-2AA4-9A4F-9509-DB6D7150AA37}"/>
              </a:ext>
            </a:extLst>
          </p:cNvPr>
          <p:cNvSpPr/>
          <p:nvPr/>
        </p:nvSpPr>
        <p:spPr>
          <a:xfrm>
            <a:off x="0" y="-38100"/>
            <a:ext cx="18288000" cy="4989872"/>
          </a:xfrm>
          <a:prstGeom prst="rect">
            <a:avLst/>
          </a:prstGeom>
          <a:solidFill>
            <a:srgbClr val="FBD3C9"/>
          </a:solidFill>
        </p:spPr>
      </p:sp>
      <p:sp>
        <p:nvSpPr>
          <p:cNvPr id="6" name="TextBox 13">
            <a:extLst>
              <a:ext uri="{FF2B5EF4-FFF2-40B4-BE49-F238E27FC236}">
                <a16:creationId xmlns:a16="http://schemas.microsoft.com/office/drawing/2014/main" id="{2BD0331E-AD5C-C34D-A830-009E1115821F}"/>
              </a:ext>
            </a:extLst>
          </p:cNvPr>
          <p:cNvSpPr txBox="1"/>
          <p:nvPr/>
        </p:nvSpPr>
        <p:spPr>
          <a:xfrm>
            <a:off x="10741959" y="891611"/>
            <a:ext cx="6324600" cy="2702278"/>
          </a:xfrm>
          <a:prstGeom prst="rect">
            <a:avLst/>
          </a:prstGeom>
        </p:spPr>
        <p:txBody>
          <a:bodyPr wrap="square" lIns="0" tIns="0" rIns="0" bIns="0" rtlCol="0" anchor="t">
            <a:spAutoFit/>
          </a:bodyPr>
          <a:lstStyle/>
          <a:p>
            <a:pPr algn="ctr">
              <a:lnSpc>
                <a:spcPts val="7280"/>
              </a:lnSpc>
              <a:spcBef>
                <a:spcPct val="0"/>
              </a:spcBef>
            </a:pPr>
            <a:r>
              <a:rPr lang="en-US" sz="3600" dirty="0">
                <a:solidFill>
                  <a:srgbClr val="000000"/>
                </a:solidFill>
                <a:latin typeface="Cooper Hewitt"/>
              </a:rPr>
              <a:t>From the total confirmed cases, the 20% recovered and the 6% died, leaving 74% still active.</a:t>
            </a:r>
          </a:p>
        </p:txBody>
      </p:sp>
      <p:pic>
        <p:nvPicPr>
          <p:cNvPr id="9" name="Picture 8" descr="A screenshot of a cell phone&#10;&#10;Description automatically generated">
            <a:extLst>
              <a:ext uri="{FF2B5EF4-FFF2-40B4-BE49-F238E27FC236}">
                <a16:creationId xmlns:a16="http://schemas.microsoft.com/office/drawing/2014/main" id="{F02969A3-1B69-A24B-A5AC-E50BDB17F9FD}"/>
              </a:ext>
            </a:extLst>
          </p:cNvPr>
          <p:cNvPicPr>
            <a:picLocks noChangeAspect="1"/>
          </p:cNvPicPr>
          <p:nvPr/>
        </p:nvPicPr>
        <p:blipFill rotWithShape="1">
          <a:blip r:embed="rId4">
            <a:extLst>
              <a:ext uri="{28A0092B-C50C-407E-A947-70E740481C1C}">
                <a14:useLocalDpi xmlns:a14="http://schemas.microsoft.com/office/drawing/2010/main" val="0"/>
              </a:ext>
            </a:extLst>
          </a:blip>
          <a:srcRect l="14222" t="21500" r="14874" b="21548"/>
          <a:stretch/>
        </p:blipFill>
        <p:spPr>
          <a:xfrm>
            <a:off x="1221439" y="495300"/>
            <a:ext cx="7380000" cy="3951969"/>
          </a:xfrm>
          <a:prstGeom prst="rect">
            <a:avLst/>
          </a:prstGeom>
        </p:spPr>
      </p:pic>
      <p:sp>
        <p:nvSpPr>
          <p:cNvPr id="2" name="Rectangle 1">
            <a:extLst>
              <a:ext uri="{FF2B5EF4-FFF2-40B4-BE49-F238E27FC236}">
                <a16:creationId xmlns:a16="http://schemas.microsoft.com/office/drawing/2014/main" id="{F8F3B02C-7203-8941-B026-7099CC6C97AF}"/>
              </a:ext>
            </a:extLst>
          </p:cNvPr>
          <p:cNvSpPr/>
          <p:nvPr/>
        </p:nvSpPr>
        <p:spPr>
          <a:xfrm>
            <a:off x="1447800" y="5905500"/>
            <a:ext cx="6172200" cy="2794611"/>
          </a:xfrm>
          <a:prstGeom prst="rect">
            <a:avLst/>
          </a:prstGeom>
        </p:spPr>
        <p:txBody>
          <a:bodyPr wrap="square">
            <a:spAutoFit/>
          </a:bodyPr>
          <a:lstStyle/>
          <a:p>
            <a:pPr algn="ctr">
              <a:lnSpc>
                <a:spcPts val="7280"/>
              </a:lnSpc>
              <a:spcBef>
                <a:spcPct val="0"/>
              </a:spcBef>
            </a:pPr>
            <a:r>
              <a:rPr lang="en-US" sz="3600" dirty="0">
                <a:solidFill>
                  <a:srgbClr val="000000"/>
                </a:solidFill>
                <a:latin typeface="Cooper Hewitt"/>
              </a:rPr>
              <a:t>At the current rate, </a:t>
            </a:r>
            <a:r>
              <a:rPr lang="en-US" sz="3600" dirty="0">
                <a:solidFill>
                  <a:srgbClr val="C45757"/>
                </a:solidFill>
                <a:latin typeface="Cooper Hewitt Heavy"/>
              </a:rPr>
              <a:t>there are  signs of a drop in the trend of total cases. </a:t>
            </a:r>
            <a:endParaRPr lang="en-US" sz="3600" dirty="0">
              <a:solidFill>
                <a:srgbClr val="000000"/>
              </a:solidFill>
              <a:latin typeface="Cooper Hewitt"/>
            </a:endParaRPr>
          </a:p>
        </p:txBody>
      </p:sp>
    </p:spTree>
    <p:extLst>
      <p:ext uri="{BB962C8B-B14F-4D97-AF65-F5344CB8AC3E}">
        <p14:creationId xmlns:p14="http://schemas.microsoft.com/office/powerpoint/2010/main" val="854408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0590" y="0"/>
            <a:ext cx="14177365" cy="10287000"/>
          </a:xfrm>
          <a:prstGeom prst="rect">
            <a:avLst/>
          </a:prstGeom>
          <a:solidFill>
            <a:srgbClr val="FBD3C9"/>
          </a:solidFill>
        </p:spPr>
      </p:sp>
      <p:pic>
        <p:nvPicPr>
          <p:cNvPr id="3" name="Picture 3"/>
          <p:cNvPicPr>
            <a:picLocks noChangeAspect="1"/>
          </p:cNvPicPr>
          <p:nvPr/>
        </p:nvPicPr>
        <p:blipFill>
          <a:blip r:embed="rId3"/>
          <a:srcRect/>
          <a:stretch>
            <a:fillRect/>
          </a:stretch>
        </p:blipFill>
        <p:spPr>
          <a:xfrm rot="1375029">
            <a:off x="256900" y="-175729"/>
            <a:ext cx="1543599" cy="2182467"/>
          </a:xfrm>
          <a:prstGeom prst="rect">
            <a:avLst/>
          </a:prstGeom>
        </p:spPr>
      </p:pic>
      <p:pic>
        <p:nvPicPr>
          <p:cNvPr id="4" name="Picture 4"/>
          <p:cNvPicPr>
            <a:picLocks noChangeAspect="1"/>
          </p:cNvPicPr>
          <p:nvPr/>
        </p:nvPicPr>
        <p:blipFill>
          <a:blip r:embed="rId4"/>
          <a:srcRect l="25398" b="1464"/>
          <a:stretch>
            <a:fillRect/>
          </a:stretch>
        </p:blipFill>
        <p:spPr>
          <a:xfrm>
            <a:off x="0" y="3040125"/>
            <a:ext cx="1116040" cy="2073538"/>
          </a:xfrm>
          <a:prstGeom prst="rect">
            <a:avLst/>
          </a:prstGeom>
        </p:spPr>
      </p:pic>
      <p:pic>
        <p:nvPicPr>
          <p:cNvPr id="5" name="Picture 5"/>
          <p:cNvPicPr>
            <a:picLocks noChangeAspect="1"/>
          </p:cNvPicPr>
          <p:nvPr/>
        </p:nvPicPr>
        <p:blipFill>
          <a:blip r:embed="rId5"/>
          <a:srcRect/>
          <a:stretch>
            <a:fillRect/>
          </a:stretch>
        </p:blipFill>
        <p:spPr>
          <a:xfrm rot="-548877">
            <a:off x="-435938" y="7143230"/>
            <a:ext cx="1628991" cy="1914412"/>
          </a:xfrm>
          <a:prstGeom prst="rect">
            <a:avLst/>
          </a:prstGeom>
        </p:spPr>
      </p:pic>
      <p:pic>
        <p:nvPicPr>
          <p:cNvPr id="6" name="Picture 6"/>
          <p:cNvPicPr>
            <a:picLocks noChangeAspect="1"/>
          </p:cNvPicPr>
          <p:nvPr/>
        </p:nvPicPr>
        <p:blipFill>
          <a:blip r:embed="rId6"/>
          <a:srcRect r="31452"/>
          <a:stretch>
            <a:fillRect/>
          </a:stretch>
        </p:blipFill>
        <p:spPr>
          <a:xfrm>
            <a:off x="3603644" y="4540198"/>
            <a:ext cx="766946" cy="1206603"/>
          </a:xfrm>
          <a:prstGeom prst="rect">
            <a:avLst/>
          </a:prstGeom>
        </p:spPr>
      </p:pic>
      <p:pic>
        <p:nvPicPr>
          <p:cNvPr id="7" name="Picture 7"/>
          <p:cNvPicPr>
            <a:picLocks noChangeAspect="1"/>
          </p:cNvPicPr>
          <p:nvPr/>
        </p:nvPicPr>
        <p:blipFill>
          <a:blip r:embed="rId7"/>
          <a:srcRect/>
          <a:stretch>
            <a:fillRect/>
          </a:stretch>
        </p:blipFill>
        <p:spPr>
          <a:xfrm>
            <a:off x="1628308" y="5143500"/>
            <a:ext cx="1072397" cy="1734760"/>
          </a:xfrm>
          <a:prstGeom prst="rect">
            <a:avLst/>
          </a:prstGeom>
        </p:spPr>
      </p:pic>
      <p:pic>
        <p:nvPicPr>
          <p:cNvPr id="8" name="Picture 8"/>
          <p:cNvPicPr>
            <a:picLocks noChangeAspect="1"/>
          </p:cNvPicPr>
          <p:nvPr/>
        </p:nvPicPr>
        <p:blipFill>
          <a:blip r:embed="rId8"/>
          <a:srcRect b="1775"/>
          <a:stretch>
            <a:fillRect/>
          </a:stretch>
        </p:blipFill>
        <p:spPr>
          <a:xfrm rot="-3443486">
            <a:off x="2834071" y="7558836"/>
            <a:ext cx="1713360" cy="1083200"/>
          </a:xfrm>
          <a:prstGeom prst="rect">
            <a:avLst/>
          </a:prstGeom>
        </p:spPr>
      </p:pic>
      <p:pic>
        <p:nvPicPr>
          <p:cNvPr id="9" name="Picture 9"/>
          <p:cNvPicPr>
            <a:picLocks noChangeAspect="1"/>
          </p:cNvPicPr>
          <p:nvPr/>
        </p:nvPicPr>
        <p:blipFill>
          <a:blip r:embed="rId9"/>
          <a:srcRect r="33761"/>
          <a:stretch>
            <a:fillRect/>
          </a:stretch>
        </p:blipFill>
        <p:spPr>
          <a:xfrm>
            <a:off x="3274736" y="-100554"/>
            <a:ext cx="1095854" cy="1540114"/>
          </a:xfrm>
          <a:prstGeom prst="rect">
            <a:avLst/>
          </a:prstGeom>
        </p:spPr>
      </p:pic>
      <p:pic>
        <p:nvPicPr>
          <p:cNvPr id="10" name="Picture 10"/>
          <p:cNvPicPr>
            <a:picLocks noChangeAspect="1"/>
          </p:cNvPicPr>
          <p:nvPr/>
        </p:nvPicPr>
        <p:blipFill>
          <a:blip r:embed="rId10"/>
          <a:srcRect/>
          <a:stretch>
            <a:fillRect/>
          </a:stretch>
        </p:blipFill>
        <p:spPr>
          <a:xfrm rot="986293">
            <a:off x="2332073" y="2361956"/>
            <a:ext cx="1191112" cy="1356338"/>
          </a:xfrm>
          <a:prstGeom prst="rect">
            <a:avLst/>
          </a:prstGeom>
        </p:spPr>
      </p:pic>
      <p:pic>
        <p:nvPicPr>
          <p:cNvPr id="11" name="Picture 11"/>
          <p:cNvPicPr>
            <a:picLocks noChangeAspect="1"/>
          </p:cNvPicPr>
          <p:nvPr/>
        </p:nvPicPr>
        <p:blipFill>
          <a:blip r:embed="rId11"/>
          <a:srcRect/>
          <a:stretch>
            <a:fillRect/>
          </a:stretch>
        </p:blipFill>
        <p:spPr>
          <a:xfrm>
            <a:off x="759421" y="9258300"/>
            <a:ext cx="2495174" cy="1755695"/>
          </a:xfrm>
          <a:prstGeom prst="rect">
            <a:avLst/>
          </a:prstGeom>
        </p:spPr>
      </p:pic>
      <p:sp>
        <p:nvSpPr>
          <p:cNvPr id="12" name="TextBox 12"/>
          <p:cNvSpPr txBox="1"/>
          <p:nvPr/>
        </p:nvSpPr>
        <p:spPr>
          <a:xfrm>
            <a:off x="5557331" y="1925822"/>
            <a:ext cx="12197269" cy="1295226"/>
          </a:xfrm>
          <a:prstGeom prst="rect">
            <a:avLst/>
          </a:prstGeom>
        </p:spPr>
        <p:txBody>
          <a:bodyPr wrap="square" lIns="0" tIns="0" rIns="0" bIns="0" rtlCol="0" anchor="t">
            <a:spAutoFit/>
          </a:bodyPr>
          <a:lstStyle/>
          <a:p>
            <a:pPr algn="ctr">
              <a:lnSpc>
                <a:spcPts val="10080"/>
              </a:lnSpc>
              <a:spcBef>
                <a:spcPct val="0"/>
              </a:spcBef>
            </a:pPr>
            <a:r>
              <a:rPr lang="en-US" sz="8800" dirty="0">
                <a:solidFill>
                  <a:srgbClr val="C45757"/>
                </a:solidFill>
                <a:latin typeface="Cooper Hewitt Heavy"/>
              </a:rPr>
              <a:t>Age &amp; Gender</a:t>
            </a:r>
          </a:p>
        </p:txBody>
      </p:sp>
      <p:sp>
        <p:nvSpPr>
          <p:cNvPr id="13" name="TextBox 13"/>
          <p:cNvSpPr txBox="1"/>
          <p:nvPr/>
        </p:nvSpPr>
        <p:spPr>
          <a:xfrm>
            <a:off x="5718490" y="5508677"/>
            <a:ext cx="11789022" cy="1822935"/>
          </a:xfrm>
          <a:prstGeom prst="rect">
            <a:avLst/>
          </a:prstGeom>
        </p:spPr>
        <p:txBody>
          <a:bodyPr lIns="0" tIns="0" rIns="0" bIns="0" rtlCol="0" anchor="t">
            <a:spAutoFit/>
          </a:bodyPr>
          <a:lstStyle/>
          <a:p>
            <a:pPr algn="ctr">
              <a:lnSpc>
                <a:spcPts val="7280"/>
              </a:lnSpc>
              <a:spcBef>
                <a:spcPct val="0"/>
              </a:spcBef>
            </a:pPr>
            <a:r>
              <a:rPr lang="en-US" sz="5200" dirty="0">
                <a:solidFill>
                  <a:srgbClr val="000000"/>
                </a:solidFill>
                <a:latin typeface="Cooper Hewitt"/>
              </a:rPr>
              <a:t>Is there any correlation between age and gender with COVID-19 deceases? </a:t>
            </a:r>
          </a:p>
        </p:txBody>
      </p:sp>
    </p:spTree>
    <p:extLst>
      <p:ext uri="{BB962C8B-B14F-4D97-AF65-F5344CB8AC3E}">
        <p14:creationId xmlns:p14="http://schemas.microsoft.com/office/powerpoint/2010/main" val="652826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5BD1C-4684-EF4C-9E16-F1E3B17EA76C}"/>
              </a:ext>
            </a:extLst>
          </p:cNvPr>
          <p:cNvPicPr>
            <a:picLocks noChangeAspect="1"/>
          </p:cNvPicPr>
          <p:nvPr/>
        </p:nvPicPr>
        <p:blipFill>
          <a:blip r:embed="rId3"/>
          <a:stretch>
            <a:fillRect/>
          </a:stretch>
        </p:blipFill>
        <p:spPr>
          <a:xfrm>
            <a:off x="8542832" y="4287665"/>
            <a:ext cx="8922478" cy="5534008"/>
          </a:xfrm>
          <a:prstGeom prst="rect">
            <a:avLst/>
          </a:prstGeom>
        </p:spPr>
      </p:pic>
      <p:sp>
        <p:nvSpPr>
          <p:cNvPr id="4" name="AutoShape 2">
            <a:extLst>
              <a:ext uri="{FF2B5EF4-FFF2-40B4-BE49-F238E27FC236}">
                <a16:creationId xmlns:a16="http://schemas.microsoft.com/office/drawing/2014/main" id="{21CB7BF7-825B-B44C-A16A-160DF140B8FF}"/>
              </a:ext>
            </a:extLst>
          </p:cNvPr>
          <p:cNvSpPr/>
          <p:nvPr/>
        </p:nvSpPr>
        <p:spPr>
          <a:xfrm>
            <a:off x="-259955" y="0"/>
            <a:ext cx="8108555" cy="10287000"/>
          </a:xfrm>
          <a:prstGeom prst="rect">
            <a:avLst/>
          </a:prstGeom>
          <a:solidFill>
            <a:srgbClr val="FBD3C9"/>
          </a:solidFill>
        </p:spPr>
      </p:sp>
      <p:graphicFrame>
        <p:nvGraphicFramePr>
          <p:cNvPr id="6" name="Chart 5">
            <a:extLst>
              <a:ext uri="{FF2B5EF4-FFF2-40B4-BE49-F238E27FC236}">
                <a16:creationId xmlns:a16="http://schemas.microsoft.com/office/drawing/2014/main" id="{BC419A9D-56B1-E749-A6CB-212B4241ACBC}"/>
              </a:ext>
            </a:extLst>
          </p:cNvPr>
          <p:cNvGraphicFramePr/>
          <p:nvPr/>
        </p:nvGraphicFramePr>
        <p:xfrm>
          <a:off x="12687300" y="465327"/>
          <a:ext cx="5867400" cy="36068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13">
            <a:extLst>
              <a:ext uri="{FF2B5EF4-FFF2-40B4-BE49-F238E27FC236}">
                <a16:creationId xmlns:a16="http://schemas.microsoft.com/office/drawing/2014/main" id="{1EA4505F-12C6-124E-AA52-C2326AA612FF}"/>
              </a:ext>
            </a:extLst>
          </p:cNvPr>
          <p:cNvSpPr txBox="1"/>
          <p:nvPr/>
        </p:nvSpPr>
        <p:spPr>
          <a:xfrm>
            <a:off x="226640" y="-54364"/>
            <a:ext cx="7317160" cy="9876037"/>
          </a:xfrm>
          <a:prstGeom prst="rect">
            <a:avLst/>
          </a:prstGeom>
        </p:spPr>
        <p:txBody>
          <a:bodyPr wrap="square" lIns="0" tIns="0" rIns="0" bIns="0" rtlCol="0" anchor="t">
            <a:spAutoFit/>
          </a:bodyPr>
          <a:lstStyle/>
          <a:p>
            <a:pPr algn="ctr">
              <a:lnSpc>
                <a:spcPts val="7280"/>
              </a:lnSpc>
              <a:spcBef>
                <a:spcPct val="0"/>
              </a:spcBef>
            </a:pPr>
            <a:endParaRPr lang="en-GB" sz="3200" dirty="0">
              <a:solidFill>
                <a:srgbClr val="000000"/>
              </a:solidFill>
              <a:latin typeface="Cooper Hewitt"/>
            </a:endParaRPr>
          </a:p>
          <a:p>
            <a:pPr marL="457200" indent="-457200">
              <a:lnSpc>
                <a:spcPts val="7280"/>
              </a:lnSpc>
              <a:spcBef>
                <a:spcPct val="0"/>
              </a:spcBef>
              <a:buFont typeface="Arial" panose="020B0604020202020204" pitchFamily="34" charset="0"/>
              <a:buChar char="•"/>
            </a:pPr>
            <a:r>
              <a:rPr lang="en-US" sz="3600" dirty="0">
                <a:solidFill>
                  <a:srgbClr val="000000"/>
                </a:solidFill>
                <a:latin typeface="Cooper Hewitt"/>
              </a:rPr>
              <a:t>Cases in COVID-19 are happening in all the age groups. But </a:t>
            </a:r>
            <a:r>
              <a:rPr lang="en-US" sz="3600" dirty="0">
                <a:solidFill>
                  <a:srgbClr val="C45757"/>
                </a:solidFill>
                <a:latin typeface="Cooper Hewitt Heavy"/>
              </a:rPr>
              <a:t>the age group of 70 to 90 have a higher mortality rate.</a:t>
            </a:r>
            <a:br>
              <a:rPr lang="en-US" sz="3600" dirty="0">
                <a:solidFill>
                  <a:srgbClr val="000000"/>
                </a:solidFill>
                <a:latin typeface="Cooper Hewitt"/>
              </a:rPr>
            </a:br>
            <a:endParaRPr lang="en-US" sz="3600" dirty="0">
              <a:solidFill>
                <a:srgbClr val="000000"/>
              </a:solidFill>
              <a:latin typeface="Cooper Hewitt"/>
            </a:endParaRPr>
          </a:p>
          <a:p>
            <a:pPr marL="457200" indent="-457200">
              <a:lnSpc>
                <a:spcPct val="150000"/>
              </a:lnSpc>
              <a:spcBef>
                <a:spcPct val="0"/>
              </a:spcBef>
              <a:buFont typeface="Arial" panose="020B0604020202020204" pitchFamily="34" charset="0"/>
              <a:buChar char="•"/>
            </a:pPr>
            <a:r>
              <a:rPr lang="en-US" sz="3600" dirty="0">
                <a:solidFill>
                  <a:srgbClr val="C45757"/>
                </a:solidFill>
                <a:latin typeface="Cooper Hewitt Heavy"/>
              </a:rPr>
              <a:t>Men are more likely to die </a:t>
            </a:r>
            <a:r>
              <a:rPr lang="en-US" sz="3600" dirty="0">
                <a:solidFill>
                  <a:srgbClr val="000000"/>
                </a:solidFill>
                <a:latin typeface="Cooper Hewitt"/>
              </a:rPr>
              <a:t>from coronavirus than women.</a:t>
            </a:r>
            <a:br>
              <a:rPr lang="en-US" sz="3600" dirty="0">
                <a:solidFill>
                  <a:srgbClr val="000000"/>
                </a:solidFill>
                <a:latin typeface="Cooper Hewitt"/>
              </a:rPr>
            </a:br>
            <a:endParaRPr lang="en-US" sz="3600" dirty="0">
              <a:solidFill>
                <a:srgbClr val="000000"/>
              </a:solidFill>
              <a:latin typeface="Cooper Hewitt"/>
            </a:endParaRPr>
          </a:p>
          <a:p>
            <a:pPr marL="457200" indent="-457200">
              <a:lnSpc>
                <a:spcPts val="7280"/>
              </a:lnSpc>
              <a:spcBef>
                <a:spcPct val="0"/>
              </a:spcBef>
              <a:buFont typeface="Arial" panose="020B0604020202020204" pitchFamily="34" charset="0"/>
              <a:buChar char="•"/>
            </a:pPr>
            <a:r>
              <a:rPr lang="en-US" sz="3600" dirty="0">
                <a:solidFill>
                  <a:srgbClr val="000000"/>
                </a:solidFill>
                <a:latin typeface="Cooper Hewitt"/>
              </a:rPr>
              <a:t>Female deaths tend to be  on elder ages.</a:t>
            </a:r>
          </a:p>
        </p:txBody>
      </p:sp>
      <p:pic>
        <p:nvPicPr>
          <p:cNvPr id="8" name="Picture 7">
            <a:extLst>
              <a:ext uri="{FF2B5EF4-FFF2-40B4-BE49-F238E27FC236}">
                <a16:creationId xmlns:a16="http://schemas.microsoft.com/office/drawing/2014/main" id="{391C6A2D-5CA3-2749-ABC5-E3ECAE960D5B}"/>
              </a:ext>
            </a:extLst>
          </p:cNvPr>
          <p:cNvPicPr>
            <a:picLocks noChangeAspect="1"/>
          </p:cNvPicPr>
          <p:nvPr/>
        </p:nvPicPr>
        <p:blipFill>
          <a:blip r:embed="rId5"/>
          <a:stretch>
            <a:fillRect/>
          </a:stretch>
        </p:blipFill>
        <p:spPr>
          <a:xfrm>
            <a:off x="8734427" y="861968"/>
            <a:ext cx="5086349" cy="3123636"/>
          </a:xfrm>
          <a:prstGeom prst="rect">
            <a:avLst/>
          </a:prstGeom>
        </p:spPr>
      </p:pic>
    </p:spTree>
    <p:extLst>
      <p:ext uri="{BB962C8B-B14F-4D97-AF65-F5344CB8AC3E}">
        <p14:creationId xmlns:p14="http://schemas.microsoft.com/office/powerpoint/2010/main" val="401035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a:extLst>
              <a:ext uri="{FF2B5EF4-FFF2-40B4-BE49-F238E27FC236}">
                <a16:creationId xmlns:a16="http://schemas.microsoft.com/office/drawing/2014/main" id="{E86B28E4-C342-4C48-8193-C6E593D0213A}"/>
              </a:ext>
            </a:extLst>
          </p:cNvPr>
          <p:cNvSpPr/>
          <p:nvPr/>
        </p:nvSpPr>
        <p:spPr>
          <a:xfrm>
            <a:off x="-259955" y="0"/>
            <a:ext cx="9403955" cy="10287000"/>
          </a:xfrm>
          <a:prstGeom prst="rect">
            <a:avLst/>
          </a:prstGeom>
          <a:solidFill>
            <a:srgbClr val="FBD3C9"/>
          </a:solidFill>
        </p:spPr>
        <p:txBody>
          <a:bodyPr/>
          <a:lstStyle/>
          <a:p>
            <a:endParaRPr lang="en-ES" dirty="0"/>
          </a:p>
        </p:txBody>
      </p:sp>
      <p:sp>
        <p:nvSpPr>
          <p:cNvPr id="3" name="TextBox 13">
            <a:extLst>
              <a:ext uri="{FF2B5EF4-FFF2-40B4-BE49-F238E27FC236}">
                <a16:creationId xmlns:a16="http://schemas.microsoft.com/office/drawing/2014/main" id="{EB42341E-D85E-FF4C-A6A6-9D10012160B6}"/>
              </a:ext>
            </a:extLst>
          </p:cNvPr>
          <p:cNvSpPr txBox="1"/>
          <p:nvPr/>
        </p:nvSpPr>
        <p:spPr>
          <a:xfrm>
            <a:off x="685800" y="723900"/>
            <a:ext cx="7076308" cy="2716449"/>
          </a:xfrm>
          <a:prstGeom prst="rect">
            <a:avLst/>
          </a:prstGeom>
        </p:spPr>
        <p:txBody>
          <a:bodyPr wrap="square" lIns="0" tIns="0" rIns="0" bIns="0" rtlCol="0" anchor="t">
            <a:spAutoFit/>
          </a:bodyPr>
          <a:lstStyle/>
          <a:p>
            <a:pPr algn="ctr">
              <a:lnSpc>
                <a:spcPts val="7280"/>
              </a:lnSpc>
              <a:spcBef>
                <a:spcPct val="0"/>
              </a:spcBef>
            </a:pPr>
            <a:r>
              <a:rPr lang="en-US" sz="3600" dirty="0">
                <a:solidFill>
                  <a:srgbClr val="000000"/>
                </a:solidFill>
                <a:latin typeface="Cooper Hewitt"/>
              </a:rPr>
              <a:t>Lately people have been trying to minimize COVID-19 by comparing it to the Swine flu</a:t>
            </a:r>
          </a:p>
        </p:txBody>
      </p:sp>
      <p:pic>
        <p:nvPicPr>
          <p:cNvPr id="3076" name="Picture 4">
            <a:extLst>
              <a:ext uri="{FF2B5EF4-FFF2-40B4-BE49-F238E27FC236}">
                <a16:creationId xmlns:a16="http://schemas.microsoft.com/office/drawing/2014/main" id="{A1A8EA51-31DC-3B49-B734-F337520A5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164249"/>
            <a:ext cx="7076308" cy="47146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00786190-7E8A-B644-BC48-A79072DA098E}"/>
              </a:ext>
            </a:extLst>
          </p:cNvPr>
          <p:cNvPicPr>
            <a:picLocks noChangeAspect="1"/>
          </p:cNvPicPr>
          <p:nvPr/>
        </p:nvPicPr>
        <p:blipFill rotWithShape="1">
          <a:blip r:embed="rId4"/>
          <a:srcRect l="10191" t="8975" r="31671" b="11538"/>
          <a:stretch/>
        </p:blipFill>
        <p:spPr>
          <a:xfrm>
            <a:off x="9563100" y="4425084"/>
            <a:ext cx="5105400" cy="4724400"/>
          </a:xfrm>
          <a:prstGeom prst="rect">
            <a:avLst/>
          </a:prstGeom>
        </p:spPr>
      </p:pic>
      <p:pic>
        <p:nvPicPr>
          <p:cNvPr id="10" name="Picture 9">
            <a:extLst>
              <a:ext uri="{FF2B5EF4-FFF2-40B4-BE49-F238E27FC236}">
                <a16:creationId xmlns:a16="http://schemas.microsoft.com/office/drawing/2014/main" id="{C3233C5A-4C8B-9540-9399-652DDAB7B24F}"/>
              </a:ext>
            </a:extLst>
          </p:cNvPr>
          <p:cNvPicPr>
            <a:picLocks noChangeAspect="1"/>
          </p:cNvPicPr>
          <p:nvPr/>
        </p:nvPicPr>
        <p:blipFill rotWithShape="1">
          <a:blip r:embed="rId4"/>
          <a:srcRect l="75270" b="25000"/>
          <a:stretch/>
        </p:blipFill>
        <p:spPr>
          <a:xfrm>
            <a:off x="15059025" y="4199287"/>
            <a:ext cx="2171700" cy="4457700"/>
          </a:xfrm>
          <a:prstGeom prst="rect">
            <a:avLst/>
          </a:prstGeom>
        </p:spPr>
      </p:pic>
      <p:sp>
        <p:nvSpPr>
          <p:cNvPr id="11" name="TextBox 13">
            <a:extLst>
              <a:ext uri="{FF2B5EF4-FFF2-40B4-BE49-F238E27FC236}">
                <a16:creationId xmlns:a16="http://schemas.microsoft.com/office/drawing/2014/main" id="{A5C15132-C09A-7441-9B3A-2CA5522507C4}"/>
              </a:ext>
            </a:extLst>
          </p:cNvPr>
          <p:cNvSpPr txBox="1"/>
          <p:nvPr/>
        </p:nvSpPr>
        <p:spPr>
          <a:xfrm>
            <a:off x="9991493" y="745273"/>
            <a:ext cx="7620000" cy="1766125"/>
          </a:xfrm>
          <a:prstGeom prst="rect">
            <a:avLst/>
          </a:prstGeom>
        </p:spPr>
        <p:txBody>
          <a:bodyPr wrap="square" lIns="0" tIns="0" rIns="0" bIns="0" rtlCol="0" anchor="t">
            <a:spAutoFit/>
          </a:bodyPr>
          <a:lstStyle/>
          <a:p>
            <a:pPr algn="ctr">
              <a:lnSpc>
                <a:spcPts val="7280"/>
              </a:lnSpc>
              <a:spcBef>
                <a:spcPct val="0"/>
              </a:spcBef>
            </a:pPr>
            <a:r>
              <a:rPr lang="en-US" sz="3600" dirty="0">
                <a:solidFill>
                  <a:srgbClr val="000000"/>
                </a:solidFill>
                <a:latin typeface="Cooper Hewitt"/>
              </a:rPr>
              <a:t>Although it’s true that so far, </a:t>
            </a:r>
            <a:r>
              <a:rPr lang="en-US" sz="3600" dirty="0">
                <a:solidFill>
                  <a:srgbClr val="C45757"/>
                </a:solidFill>
                <a:latin typeface="Cooper Hewitt Heavy"/>
              </a:rPr>
              <a:t>Swine Flue has killed 4x more people.</a:t>
            </a:r>
            <a:endParaRPr lang="en-US" sz="3600" dirty="0">
              <a:solidFill>
                <a:srgbClr val="000000"/>
              </a:solidFill>
              <a:latin typeface="Cooper Hewitt"/>
            </a:endParaRPr>
          </a:p>
        </p:txBody>
      </p:sp>
      <p:sp>
        <p:nvSpPr>
          <p:cNvPr id="2" name="TextBox 1">
            <a:extLst>
              <a:ext uri="{FF2B5EF4-FFF2-40B4-BE49-F238E27FC236}">
                <a16:creationId xmlns:a16="http://schemas.microsoft.com/office/drawing/2014/main" id="{BF7EB4DF-CE7E-0245-9909-79CB0DD7BD2A}"/>
              </a:ext>
            </a:extLst>
          </p:cNvPr>
          <p:cNvSpPr txBox="1"/>
          <p:nvPr/>
        </p:nvSpPr>
        <p:spPr>
          <a:xfrm>
            <a:off x="12089316" y="3794917"/>
            <a:ext cx="3424354" cy="369332"/>
          </a:xfrm>
          <a:prstGeom prst="rect">
            <a:avLst/>
          </a:prstGeom>
          <a:noFill/>
        </p:spPr>
        <p:txBody>
          <a:bodyPr wrap="square" rtlCol="0">
            <a:spAutoFit/>
          </a:bodyPr>
          <a:lstStyle/>
          <a:p>
            <a:r>
              <a:rPr lang="en-ES" dirty="0"/>
              <a:t>Percentage of total Deaths globally</a:t>
            </a:r>
          </a:p>
        </p:txBody>
      </p:sp>
    </p:spTree>
    <p:extLst>
      <p:ext uri="{BB962C8B-B14F-4D97-AF65-F5344CB8AC3E}">
        <p14:creationId xmlns:p14="http://schemas.microsoft.com/office/powerpoint/2010/main" val="1234627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umidity_country" descr="humidity_country">
            <a:hlinkClick r:id="" action="ppaction://media"/>
            <a:extLst>
              <a:ext uri="{FF2B5EF4-FFF2-40B4-BE49-F238E27FC236}">
                <a16:creationId xmlns:a16="http://schemas.microsoft.com/office/drawing/2014/main" id="{ADD228B4-2C45-734E-9BA4-6DE59994F32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419100"/>
            <a:ext cx="15583683" cy="9183545"/>
          </a:xfrm>
          <a:prstGeom prst="rect">
            <a:avLst/>
          </a:prstGeom>
        </p:spPr>
      </p:pic>
    </p:spTree>
    <p:extLst>
      <p:ext uri="{BB962C8B-B14F-4D97-AF65-F5344CB8AC3E}">
        <p14:creationId xmlns:p14="http://schemas.microsoft.com/office/powerpoint/2010/main" val="21215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5C556E21-6CE2-1248-B5B4-F095F33471F8}"/>
              </a:ext>
            </a:extLst>
          </p:cNvPr>
          <p:cNvSpPr/>
          <p:nvPr/>
        </p:nvSpPr>
        <p:spPr>
          <a:xfrm>
            <a:off x="-24810" y="0"/>
            <a:ext cx="7721009" cy="10287000"/>
          </a:xfrm>
          <a:prstGeom prst="rect">
            <a:avLst/>
          </a:prstGeom>
          <a:solidFill>
            <a:srgbClr val="FBD3C9"/>
          </a:solidFill>
        </p:spPr>
      </p:sp>
      <p:sp>
        <p:nvSpPr>
          <p:cNvPr id="9" name="TextBox 13">
            <a:extLst>
              <a:ext uri="{FF2B5EF4-FFF2-40B4-BE49-F238E27FC236}">
                <a16:creationId xmlns:a16="http://schemas.microsoft.com/office/drawing/2014/main" id="{24E6BA2D-9693-2940-A76F-6F7919B9FF2E}"/>
              </a:ext>
            </a:extLst>
          </p:cNvPr>
          <p:cNvSpPr txBox="1"/>
          <p:nvPr/>
        </p:nvSpPr>
        <p:spPr>
          <a:xfrm>
            <a:off x="799945" y="3785275"/>
            <a:ext cx="6071498" cy="2716449"/>
          </a:xfrm>
          <a:prstGeom prst="rect">
            <a:avLst/>
          </a:prstGeom>
        </p:spPr>
        <p:txBody>
          <a:bodyPr wrap="square" lIns="0" tIns="0" rIns="0" bIns="0" rtlCol="0" anchor="t">
            <a:spAutoFit/>
          </a:bodyPr>
          <a:lstStyle/>
          <a:p>
            <a:pPr algn="ctr">
              <a:lnSpc>
                <a:spcPts val="7280"/>
              </a:lnSpc>
              <a:spcBef>
                <a:spcPct val="0"/>
              </a:spcBef>
            </a:pPr>
            <a:r>
              <a:rPr lang="en-US" sz="4000" dirty="0">
                <a:solidFill>
                  <a:srgbClr val="000000"/>
                </a:solidFill>
                <a:latin typeface="Cooper Hewitt"/>
              </a:rPr>
              <a:t>There’s </a:t>
            </a:r>
            <a:r>
              <a:rPr lang="en-US" sz="4000" dirty="0">
                <a:solidFill>
                  <a:srgbClr val="C45757"/>
                </a:solidFill>
                <a:latin typeface="Cooper Hewitt Heavy"/>
              </a:rPr>
              <a:t>no correlation </a:t>
            </a:r>
            <a:r>
              <a:rPr lang="en-US" sz="4000" dirty="0">
                <a:solidFill>
                  <a:srgbClr val="000000"/>
                </a:solidFill>
                <a:latin typeface="Cooper Hewitt"/>
              </a:rPr>
              <a:t>between humidity and COVID-19 spread. </a:t>
            </a:r>
          </a:p>
        </p:txBody>
      </p:sp>
      <p:pic>
        <p:nvPicPr>
          <p:cNvPr id="10" name="Picture 9">
            <a:extLst>
              <a:ext uri="{FF2B5EF4-FFF2-40B4-BE49-F238E27FC236}">
                <a16:creationId xmlns:a16="http://schemas.microsoft.com/office/drawing/2014/main" id="{C411BB25-BB68-064A-BC34-478405F4EA5D}"/>
              </a:ext>
            </a:extLst>
          </p:cNvPr>
          <p:cNvPicPr>
            <a:picLocks noChangeAspect="1"/>
          </p:cNvPicPr>
          <p:nvPr/>
        </p:nvPicPr>
        <p:blipFill>
          <a:blip r:embed="rId3"/>
          <a:stretch>
            <a:fillRect/>
          </a:stretch>
        </p:blipFill>
        <p:spPr>
          <a:xfrm>
            <a:off x="8534400" y="2247900"/>
            <a:ext cx="8489779" cy="6324600"/>
          </a:xfrm>
          <a:prstGeom prst="rect">
            <a:avLst/>
          </a:prstGeom>
        </p:spPr>
      </p:pic>
    </p:spTree>
    <p:extLst>
      <p:ext uri="{BB962C8B-B14F-4D97-AF65-F5344CB8AC3E}">
        <p14:creationId xmlns:p14="http://schemas.microsoft.com/office/powerpoint/2010/main" val="3523271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3B6986F-89F6-5041-B386-7CA23C0A805F}"/>
              </a:ext>
            </a:extLst>
          </p:cNvPr>
          <p:cNvSpPr/>
          <p:nvPr/>
        </p:nvSpPr>
        <p:spPr>
          <a:xfrm>
            <a:off x="0" y="0"/>
            <a:ext cx="18547955" cy="10287000"/>
          </a:xfrm>
          <a:prstGeom prst="rect">
            <a:avLst/>
          </a:prstGeom>
          <a:solidFill>
            <a:srgbClr val="FBD3C9"/>
          </a:solidFill>
        </p:spPr>
      </p:sp>
      <p:pic>
        <p:nvPicPr>
          <p:cNvPr id="14" name="Picture 13">
            <a:extLst>
              <a:ext uri="{FF2B5EF4-FFF2-40B4-BE49-F238E27FC236}">
                <a16:creationId xmlns:a16="http://schemas.microsoft.com/office/drawing/2014/main" id="{E5F17CCE-3902-4B4F-8467-86E87C49D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652" y="2307816"/>
            <a:ext cx="11042650" cy="7775924"/>
          </a:xfrm>
          <a:prstGeom prst="rect">
            <a:avLst/>
          </a:prstGeom>
        </p:spPr>
      </p:pic>
      <p:sp>
        <p:nvSpPr>
          <p:cNvPr id="17" name="TextBox 13">
            <a:extLst>
              <a:ext uri="{FF2B5EF4-FFF2-40B4-BE49-F238E27FC236}">
                <a16:creationId xmlns:a16="http://schemas.microsoft.com/office/drawing/2014/main" id="{7A7DCAF4-C3DD-1C48-A241-374CD2E27673}"/>
              </a:ext>
            </a:extLst>
          </p:cNvPr>
          <p:cNvSpPr txBox="1"/>
          <p:nvPr/>
        </p:nvSpPr>
        <p:spPr>
          <a:xfrm>
            <a:off x="1866900" y="324260"/>
            <a:ext cx="14554200" cy="1780296"/>
          </a:xfrm>
          <a:prstGeom prst="rect">
            <a:avLst/>
          </a:prstGeom>
        </p:spPr>
        <p:txBody>
          <a:bodyPr wrap="square" lIns="0" tIns="0" rIns="0" bIns="0" rtlCol="0" anchor="t">
            <a:spAutoFit/>
          </a:bodyPr>
          <a:lstStyle/>
          <a:p>
            <a:pPr algn="ctr">
              <a:lnSpc>
                <a:spcPts val="7280"/>
              </a:lnSpc>
              <a:spcBef>
                <a:spcPct val="0"/>
              </a:spcBef>
            </a:pPr>
            <a:r>
              <a:rPr lang="en-US" sz="4000" dirty="0">
                <a:solidFill>
                  <a:srgbClr val="C45757"/>
                </a:solidFill>
                <a:latin typeface="Cooper Hewitt Heavy"/>
              </a:rPr>
              <a:t>COVID-19 is the fastest-killing outbreak of the century</a:t>
            </a:r>
            <a:r>
              <a:rPr lang="en-US" sz="4000" dirty="0">
                <a:solidFill>
                  <a:srgbClr val="000000"/>
                </a:solidFill>
                <a:latin typeface="Cooper Hewitt"/>
              </a:rPr>
              <a:t>, reaching  10K deaths 3 times faster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03B6986F-89F6-5041-B386-7CA23C0A805F}"/>
              </a:ext>
            </a:extLst>
          </p:cNvPr>
          <p:cNvSpPr/>
          <p:nvPr/>
        </p:nvSpPr>
        <p:spPr>
          <a:xfrm>
            <a:off x="0" y="0"/>
            <a:ext cx="18547955" cy="10287000"/>
          </a:xfrm>
          <a:prstGeom prst="rect">
            <a:avLst/>
          </a:prstGeom>
          <a:solidFill>
            <a:srgbClr val="FBD3C9"/>
          </a:solidFill>
        </p:spPr>
      </p:sp>
      <p:pic>
        <p:nvPicPr>
          <p:cNvPr id="14" name="Picture 13">
            <a:extLst>
              <a:ext uri="{FF2B5EF4-FFF2-40B4-BE49-F238E27FC236}">
                <a16:creationId xmlns:a16="http://schemas.microsoft.com/office/drawing/2014/main" id="{E5F17CCE-3902-4B4F-8467-86E87C49D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652" y="2307816"/>
            <a:ext cx="11042650" cy="7775924"/>
          </a:xfrm>
          <a:prstGeom prst="rect">
            <a:avLst/>
          </a:prstGeom>
        </p:spPr>
      </p:pic>
      <p:sp>
        <p:nvSpPr>
          <p:cNvPr id="17" name="TextBox 13">
            <a:extLst>
              <a:ext uri="{FF2B5EF4-FFF2-40B4-BE49-F238E27FC236}">
                <a16:creationId xmlns:a16="http://schemas.microsoft.com/office/drawing/2014/main" id="{7A7DCAF4-C3DD-1C48-A241-374CD2E27673}"/>
              </a:ext>
            </a:extLst>
          </p:cNvPr>
          <p:cNvSpPr txBox="1"/>
          <p:nvPr/>
        </p:nvSpPr>
        <p:spPr>
          <a:xfrm>
            <a:off x="1866900" y="324260"/>
            <a:ext cx="14554200" cy="1780296"/>
          </a:xfrm>
          <a:prstGeom prst="rect">
            <a:avLst/>
          </a:prstGeom>
        </p:spPr>
        <p:txBody>
          <a:bodyPr wrap="square" lIns="0" tIns="0" rIns="0" bIns="0" rtlCol="0" anchor="t">
            <a:spAutoFit/>
          </a:bodyPr>
          <a:lstStyle/>
          <a:p>
            <a:pPr algn="ctr">
              <a:lnSpc>
                <a:spcPts val="7280"/>
              </a:lnSpc>
              <a:spcBef>
                <a:spcPct val="0"/>
              </a:spcBef>
            </a:pPr>
            <a:r>
              <a:rPr lang="en-US" sz="4000" dirty="0">
                <a:solidFill>
                  <a:srgbClr val="C45757"/>
                </a:solidFill>
                <a:latin typeface="Cooper Hewitt Heavy"/>
              </a:rPr>
              <a:t>COVID-19 is the fastest-killing outbreak of the century</a:t>
            </a:r>
            <a:r>
              <a:rPr lang="en-US" sz="4000" dirty="0">
                <a:solidFill>
                  <a:srgbClr val="000000"/>
                </a:solidFill>
                <a:latin typeface="Cooper Hewitt"/>
              </a:rPr>
              <a:t>, reaching  10K deaths 3 times faster</a:t>
            </a:r>
          </a:p>
        </p:txBody>
      </p:sp>
      <p:cxnSp>
        <p:nvCxnSpPr>
          <p:cNvPr id="5" name="Straight Connector 4">
            <a:extLst>
              <a:ext uri="{FF2B5EF4-FFF2-40B4-BE49-F238E27FC236}">
                <a16:creationId xmlns:a16="http://schemas.microsoft.com/office/drawing/2014/main" id="{E72426D7-4EB4-F748-B561-45AC1344489B}"/>
              </a:ext>
            </a:extLst>
          </p:cNvPr>
          <p:cNvCxnSpPr>
            <a:cxnSpLocks/>
          </p:cNvCxnSpPr>
          <p:nvPr/>
        </p:nvCxnSpPr>
        <p:spPr>
          <a:xfrm>
            <a:off x="4876800" y="8115300"/>
            <a:ext cx="5257800" cy="0"/>
          </a:xfrm>
          <a:prstGeom prst="line">
            <a:avLst/>
          </a:prstGeom>
          <a:ln w="57150">
            <a:solidFill>
              <a:srgbClr val="B251FE"/>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0AE216A-315B-1E4D-8737-8B2213D35CFB}"/>
              </a:ext>
            </a:extLst>
          </p:cNvPr>
          <p:cNvCxnSpPr>
            <a:cxnSpLocks/>
          </p:cNvCxnSpPr>
          <p:nvPr/>
        </p:nvCxnSpPr>
        <p:spPr>
          <a:xfrm flipV="1">
            <a:off x="8001000" y="8115300"/>
            <a:ext cx="0" cy="1066800"/>
          </a:xfrm>
          <a:prstGeom prst="line">
            <a:avLst/>
          </a:prstGeom>
          <a:ln w="57150">
            <a:solidFill>
              <a:srgbClr val="B251FE"/>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A492B36-9C4D-7941-97B5-41B09E6EE5CB}"/>
              </a:ext>
            </a:extLst>
          </p:cNvPr>
          <p:cNvCxnSpPr>
            <a:cxnSpLocks/>
          </p:cNvCxnSpPr>
          <p:nvPr/>
        </p:nvCxnSpPr>
        <p:spPr>
          <a:xfrm flipV="1">
            <a:off x="10058400" y="8115300"/>
            <a:ext cx="0" cy="1066800"/>
          </a:xfrm>
          <a:prstGeom prst="line">
            <a:avLst/>
          </a:prstGeom>
          <a:ln w="57150">
            <a:solidFill>
              <a:srgbClr val="B251FE"/>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250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370590" y="0"/>
            <a:ext cx="14177365" cy="10287000"/>
          </a:xfrm>
          <a:prstGeom prst="rect">
            <a:avLst/>
          </a:prstGeom>
          <a:solidFill>
            <a:srgbClr val="FBD3C9"/>
          </a:solidFill>
        </p:spPr>
      </p:sp>
      <p:pic>
        <p:nvPicPr>
          <p:cNvPr id="3" name="Picture 3"/>
          <p:cNvPicPr>
            <a:picLocks noChangeAspect="1"/>
          </p:cNvPicPr>
          <p:nvPr/>
        </p:nvPicPr>
        <p:blipFill>
          <a:blip r:embed="rId3"/>
          <a:srcRect/>
          <a:stretch>
            <a:fillRect/>
          </a:stretch>
        </p:blipFill>
        <p:spPr>
          <a:xfrm rot="1375029">
            <a:off x="256900" y="-175729"/>
            <a:ext cx="1543599" cy="2182467"/>
          </a:xfrm>
          <a:prstGeom prst="rect">
            <a:avLst/>
          </a:prstGeom>
        </p:spPr>
      </p:pic>
      <p:pic>
        <p:nvPicPr>
          <p:cNvPr id="4" name="Picture 4"/>
          <p:cNvPicPr>
            <a:picLocks noChangeAspect="1"/>
          </p:cNvPicPr>
          <p:nvPr/>
        </p:nvPicPr>
        <p:blipFill>
          <a:blip r:embed="rId4"/>
          <a:srcRect l="25398" b="1464"/>
          <a:stretch>
            <a:fillRect/>
          </a:stretch>
        </p:blipFill>
        <p:spPr>
          <a:xfrm>
            <a:off x="0" y="3040125"/>
            <a:ext cx="1116040" cy="2073538"/>
          </a:xfrm>
          <a:prstGeom prst="rect">
            <a:avLst/>
          </a:prstGeom>
        </p:spPr>
      </p:pic>
      <p:pic>
        <p:nvPicPr>
          <p:cNvPr id="5" name="Picture 5"/>
          <p:cNvPicPr>
            <a:picLocks noChangeAspect="1"/>
          </p:cNvPicPr>
          <p:nvPr/>
        </p:nvPicPr>
        <p:blipFill>
          <a:blip r:embed="rId5"/>
          <a:srcRect/>
          <a:stretch>
            <a:fillRect/>
          </a:stretch>
        </p:blipFill>
        <p:spPr>
          <a:xfrm rot="-548877">
            <a:off x="-435938" y="7143230"/>
            <a:ext cx="1628991" cy="1914412"/>
          </a:xfrm>
          <a:prstGeom prst="rect">
            <a:avLst/>
          </a:prstGeom>
        </p:spPr>
      </p:pic>
      <p:pic>
        <p:nvPicPr>
          <p:cNvPr id="6" name="Picture 6"/>
          <p:cNvPicPr>
            <a:picLocks noChangeAspect="1"/>
          </p:cNvPicPr>
          <p:nvPr/>
        </p:nvPicPr>
        <p:blipFill>
          <a:blip r:embed="rId6"/>
          <a:srcRect r="31452"/>
          <a:stretch>
            <a:fillRect/>
          </a:stretch>
        </p:blipFill>
        <p:spPr>
          <a:xfrm>
            <a:off x="3603644" y="4540198"/>
            <a:ext cx="766946" cy="1206603"/>
          </a:xfrm>
          <a:prstGeom prst="rect">
            <a:avLst/>
          </a:prstGeom>
        </p:spPr>
      </p:pic>
      <p:pic>
        <p:nvPicPr>
          <p:cNvPr id="7" name="Picture 7"/>
          <p:cNvPicPr>
            <a:picLocks noChangeAspect="1"/>
          </p:cNvPicPr>
          <p:nvPr/>
        </p:nvPicPr>
        <p:blipFill>
          <a:blip r:embed="rId7"/>
          <a:srcRect/>
          <a:stretch>
            <a:fillRect/>
          </a:stretch>
        </p:blipFill>
        <p:spPr>
          <a:xfrm>
            <a:off x="1628308" y="5143500"/>
            <a:ext cx="1072397" cy="1734760"/>
          </a:xfrm>
          <a:prstGeom prst="rect">
            <a:avLst/>
          </a:prstGeom>
        </p:spPr>
      </p:pic>
      <p:pic>
        <p:nvPicPr>
          <p:cNvPr id="8" name="Picture 8"/>
          <p:cNvPicPr>
            <a:picLocks noChangeAspect="1"/>
          </p:cNvPicPr>
          <p:nvPr/>
        </p:nvPicPr>
        <p:blipFill>
          <a:blip r:embed="rId8"/>
          <a:srcRect b="1775"/>
          <a:stretch>
            <a:fillRect/>
          </a:stretch>
        </p:blipFill>
        <p:spPr>
          <a:xfrm rot="-3443486">
            <a:off x="2834071" y="7558836"/>
            <a:ext cx="1713360" cy="1083200"/>
          </a:xfrm>
          <a:prstGeom prst="rect">
            <a:avLst/>
          </a:prstGeom>
        </p:spPr>
      </p:pic>
      <p:pic>
        <p:nvPicPr>
          <p:cNvPr id="9" name="Picture 9"/>
          <p:cNvPicPr>
            <a:picLocks noChangeAspect="1"/>
          </p:cNvPicPr>
          <p:nvPr/>
        </p:nvPicPr>
        <p:blipFill>
          <a:blip r:embed="rId9"/>
          <a:srcRect r="33761"/>
          <a:stretch>
            <a:fillRect/>
          </a:stretch>
        </p:blipFill>
        <p:spPr>
          <a:xfrm>
            <a:off x="3274736" y="-100554"/>
            <a:ext cx="1095854" cy="1540114"/>
          </a:xfrm>
          <a:prstGeom prst="rect">
            <a:avLst/>
          </a:prstGeom>
        </p:spPr>
      </p:pic>
      <p:pic>
        <p:nvPicPr>
          <p:cNvPr id="10" name="Picture 10"/>
          <p:cNvPicPr>
            <a:picLocks noChangeAspect="1"/>
          </p:cNvPicPr>
          <p:nvPr/>
        </p:nvPicPr>
        <p:blipFill>
          <a:blip r:embed="rId10"/>
          <a:srcRect/>
          <a:stretch>
            <a:fillRect/>
          </a:stretch>
        </p:blipFill>
        <p:spPr>
          <a:xfrm rot="986293">
            <a:off x="2332073" y="2361956"/>
            <a:ext cx="1191112" cy="1356338"/>
          </a:xfrm>
          <a:prstGeom prst="rect">
            <a:avLst/>
          </a:prstGeom>
        </p:spPr>
      </p:pic>
      <p:pic>
        <p:nvPicPr>
          <p:cNvPr id="11" name="Picture 11"/>
          <p:cNvPicPr>
            <a:picLocks noChangeAspect="1"/>
          </p:cNvPicPr>
          <p:nvPr/>
        </p:nvPicPr>
        <p:blipFill>
          <a:blip r:embed="rId11"/>
          <a:srcRect/>
          <a:stretch>
            <a:fillRect/>
          </a:stretch>
        </p:blipFill>
        <p:spPr>
          <a:xfrm>
            <a:off x="759421" y="9258300"/>
            <a:ext cx="2495174" cy="1755695"/>
          </a:xfrm>
          <a:prstGeom prst="rect">
            <a:avLst/>
          </a:prstGeom>
        </p:spPr>
      </p:pic>
      <p:sp>
        <p:nvSpPr>
          <p:cNvPr id="12" name="TextBox 12"/>
          <p:cNvSpPr txBox="1"/>
          <p:nvPr/>
        </p:nvSpPr>
        <p:spPr>
          <a:xfrm>
            <a:off x="5557331" y="1925822"/>
            <a:ext cx="11803881" cy="2590453"/>
          </a:xfrm>
          <a:prstGeom prst="rect">
            <a:avLst/>
          </a:prstGeom>
        </p:spPr>
        <p:txBody>
          <a:bodyPr lIns="0" tIns="0" rIns="0" bIns="0" rtlCol="0" anchor="t">
            <a:spAutoFit/>
          </a:bodyPr>
          <a:lstStyle/>
          <a:p>
            <a:pPr algn="ctr">
              <a:lnSpc>
                <a:spcPts val="10080"/>
              </a:lnSpc>
              <a:spcBef>
                <a:spcPct val="0"/>
              </a:spcBef>
            </a:pPr>
            <a:r>
              <a:rPr lang="en-US" sz="8800" dirty="0">
                <a:solidFill>
                  <a:srgbClr val="C45757"/>
                </a:solidFill>
                <a:latin typeface="Cooper Hewitt Heavy"/>
              </a:rPr>
              <a:t>COVID-19 Global Spread</a:t>
            </a:r>
          </a:p>
        </p:txBody>
      </p:sp>
      <p:sp>
        <p:nvSpPr>
          <p:cNvPr id="13" name="TextBox 13"/>
          <p:cNvSpPr txBox="1"/>
          <p:nvPr/>
        </p:nvSpPr>
        <p:spPr>
          <a:xfrm>
            <a:off x="5718490" y="5508677"/>
            <a:ext cx="11789022" cy="1822935"/>
          </a:xfrm>
          <a:prstGeom prst="rect">
            <a:avLst/>
          </a:prstGeom>
        </p:spPr>
        <p:txBody>
          <a:bodyPr lIns="0" tIns="0" rIns="0" bIns="0" rtlCol="0" anchor="t">
            <a:spAutoFit/>
          </a:bodyPr>
          <a:lstStyle/>
          <a:p>
            <a:pPr algn="ctr">
              <a:lnSpc>
                <a:spcPts val="7280"/>
              </a:lnSpc>
              <a:spcBef>
                <a:spcPct val="0"/>
              </a:spcBef>
            </a:pPr>
            <a:r>
              <a:rPr lang="en-US" sz="5200" dirty="0">
                <a:solidFill>
                  <a:srgbClr val="000000"/>
                </a:solidFill>
                <a:latin typeface="Cooper Hewitt"/>
              </a:rPr>
              <a:t>What was the evolution of the COVID-19 spread? </a:t>
            </a:r>
          </a:p>
        </p:txBody>
      </p:sp>
    </p:spTree>
    <p:extLst>
      <p:ext uri="{BB962C8B-B14F-4D97-AF65-F5344CB8AC3E}">
        <p14:creationId xmlns:p14="http://schemas.microsoft.com/office/powerpoint/2010/main" val="4042463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FBC10F03-990C-564E-9B0B-4B01A209563B}"/>
              </a:ext>
            </a:extLst>
          </p:cNvPr>
          <p:cNvSpPr/>
          <p:nvPr/>
        </p:nvSpPr>
        <p:spPr>
          <a:xfrm>
            <a:off x="0" y="0"/>
            <a:ext cx="5517755" cy="10287000"/>
          </a:xfrm>
          <a:prstGeom prst="rect">
            <a:avLst/>
          </a:prstGeom>
          <a:solidFill>
            <a:srgbClr val="FBD3C9"/>
          </a:solidFill>
        </p:spPr>
      </p:sp>
      <p:sp>
        <p:nvSpPr>
          <p:cNvPr id="4" name="TextBox 13">
            <a:extLst>
              <a:ext uri="{FF2B5EF4-FFF2-40B4-BE49-F238E27FC236}">
                <a16:creationId xmlns:a16="http://schemas.microsoft.com/office/drawing/2014/main" id="{971C3DCC-2767-BC4E-BE1E-0818AE5332AA}"/>
              </a:ext>
            </a:extLst>
          </p:cNvPr>
          <p:cNvSpPr txBox="1"/>
          <p:nvPr/>
        </p:nvSpPr>
        <p:spPr>
          <a:xfrm>
            <a:off x="388862" y="800100"/>
            <a:ext cx="4785090" cy="8319200"/>
          </a:xfrm>
          <a:prstGeom prst="rect">
            <a:avLst/>
          </a:prstGeom>
        </p:spPr>
        <p:txBody>
          <a:bodyPr wrap="square" lIns="0" tIns="0" rIns="0" bIns="0" rtlCol="0" anchor="t">
            <a:spAutoFit/>
          </a:bodyPr>
          <a:lstStyle/>
          <a:p>
            <a:pPr algn="ctr">
              <a:lnSpc>
                <a:spcPts val="7280"/>
              </a:lnSpc>
              <a:spcBef>
                <a:spcPct val="0"/>
              </a:spcBef>
            </a:pPr>
            <a:r>
              <a:rPr lang="en-US" sz="3600" dirty="0">
                <a:solidFill>
                  <a:srgbClr val="000000"/>
                </a:solidFill>
                <a:latin typeface="Cooper Hewitt"/>
              </a:rPr>
              <a:t>Although, China once had over 99% of the world’s active cases.</a:t>
            </a:r>
            <a:br>
              <a:rPr lang="en-US" sz="3600" dirty="0">
                <a:solidFill>
                  <a:srgbClr val="000000"/>
                </a:solidFill>
                <a:latin typeface="Cooper Hewitt"/>
              </a:rPr>
            </a:br>
            <a:endParaRPr lang="en-US" sz="3600" dirty="0">
              <a:solidFill>
                <a:srgbClr val="000000"/>
              </a:solidFill>
              <a:latin typeface="Cooper Hewitt"/>
            </a:endParaRPr>
          </a:p>
          <a:p>
            <a:pPr algn="ctr">
              <a:lnSpc>
                <a:spcPts val="7280"/>
              </a:lnSpc>
              <a:spcBef>
                <a:spcPct val="0"/>
              </a:spcBef>
            </a:pPr>
            <a:r>
              <a:rPr lang="en-US" sz="3600" dirty="0">
                <a:solidFill>
                  <a:srgbClr val="000000"/>
                </a:solidFill>
                <a:latin typeface="Cooper Hewitt"/>
              </a:rPr>
              <a:t>As of today, </a:t>
            </a:r>
          </a:p>
          <a:p>
            <a:pPr algn="ctr">
              <a:lnSpc>
                <a:spcPts val="7280"/>
              </a:lnSpc>
              <a:spcBef>
                <a:spcPct val="0"/>
              </a:spcBef>
            </a:pPr>
            <a:r>
              <a:rPr lang="en-US" sz="3600" dirty="0">
                <a:solidFill>
                  <a:srgbClr val="C45757"/>
                </a:solidFill>
                <a:latin typeface="Cooper Hewitt Heavy"/>
              </a:rPr>
              <a:t>US, Spain, Italy and other 2 countries have overtaken China in active cases.</a:t>
            </a:r>
            <a:endParaRPr lang="en-US" sz="3600" dirty="0">
              <a:solidFill>
                <a:srgbClr val="000000"/>
              </a:solidFill>
              <a:latin typeface="Cooper Hewitt"/>
            </a:endParaRPr>
          </a:p>
        </p:txBody>
      </p:sp>
      <p:pic>
        <p:nvPicPr>
          <p:cNvPr id="2" name="Untitled" descr="Untitled">
            <a:hlinkClick r:id="" action="ppaction://media"/>
            <a:extLst>
              <a:ext uri="{FF2B5EF4-FFF2-40B4-BE49-F238E27FC236}">
                <a16:creationId xmlns:a16="http://schemas.microsoft.com/office/drawing/2014/main" id="{268EDAE8-5CD3-4643-8FEC-5802F3922A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49386" y="2095500"/>
            <a:ext cx="12386214" cy="6783388"/>
          </a:xfrm>
          <a:prstGeom prst="rect">
            <a:avLst/>
          </a:prstGeom>
        </p:spPr>
      </p:pic>
    </p:spTree>
    <p:extLst>
      <p:ext uri="{BB962C8B-B14F-4D97-AF65-F5344CB8AC3E}">
        <p14:creationId xmlns:p14="http://schemas.microsoft.com/office/powerpoint/2010/main" val="391302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CFBEEF7-A75D-2047-A1F5-D742C775A035}"/>
              </a:ext>
            </a:extLst>
          </p:cNvPr>
          <p:cNvPicPr>
            <a:picLocks noChangeAspect="1"/>
          </p:cNvPicPr>
          <p:nvPr/>
        </p:nvPicPr>
        <p:blipFill rotWithShape="1">
          <a:blip r:embed="rId3">
            <a:extLst>
              <a:ext uri="{28A0092B-C50C-407E-A947-70E740481C1C}">
                <a14:useLocalDpi xmlns:a14="http://schemas.microsoft.com/office/drawing/2010/main" val="0"/>
              </a:ext>
            </a:extLst>
          </a:blip>
          <a:srcRect l="12739" t="24460" r="15923" b="22038"/>
          <a:stretch/>
        </p:blipFill>
        <p:spPr>
          <a:xfrm>
            <a:off x="533400" y="1326013"/>
            <a:ext cx="9455382" cy="4558845"/>
          </a:xfrm>
          <a:prstGeom prst="rect">
            <a:avLst/>
          </a:prstGeom>
        </p:spPr>
      </p:pic>
      <p:sp>
        <p:nvSpPr>
          <p:cNvPr id="11" name="AutoShape 2">
            <a:extLst>
              <a:ext uri="{FF2B5EF4-FFF2-40B4-BE49-F238E27FC236}">
                <a16:creationId xmlns:a16="http://schemas.microsoft.com/office/drawing/2014/main" id="{053EDF58-314C-AA40-8576-D9AF15488389}"/>
              </a:ext>
            </a:extLst>
          </p:cNvPr>
          <p:cNvSpPr/>
          <p:nvPr/>
        </p:nvSpPr>
        <p:spPr>
          <a:xfrm>
            <a:off x="0" y="6781800"/>
            <a:ext cx="18288000" cy="3505200"/>
          </a:xfrm>
          <a:prstGeom prst="rect">
            <a:avLst/>
          </a:prstGeom>
          <a:solidFill>
            <a:srgbClr val="FBD3C9"/>
          </a:solidFill>
        </p:spPr>
      </p:sp>
      <p:pic>
        <p:nvPicPr>
          <p:cNvPr id="12" name="Picture 11" descr="A picture containing accessory, umbrella, rain&#10;&#10;Description automatically generated">
            <a:extLst>
              <a:ext uri="{FF2B5EF4-FFF2-40B4-BE49-F238E27FC236}">
                <a16:creationId xmlns:a16="http://schemas.microsoft.com/office/drawing/2014/main" id="{AE55CEF3-573D-F749-8DF0-3785BF60689D}"/>
              </a:ext>
            </a:extLst>
          </p:cNvPr>
          <p:cNvPicPr>
            <a:picLocks noChangeAspect="1"/>
          </p:cNvPicPr>
          <p:nvPr/>
        </p:nvPicPr>
        <p:blipFill rotWithShape="1">
          <a:blip r:embed="rId4">
            <a:extLst>
              <a:ext uri="{28A0092B-C50C-407E-A947-70E740481C1C}">
                <a14:useLocalDpi xmlns:a14="http://schemas.microsoft.com/office/drawing/2010/main" val="0"/>
              </a:ext>
            </a:extLst>
          </a:blip>
          <a:srcRect l="15085" t="13386" r="41402" b="17904"/>
          <a:stretch/>
        </p:blipFill>
        <p:spPr>
          <a:xfrm>
            <a:off x="11500403" y="723899"/>
            <a:ext cx="5334000" cy="5334001"/>
          </a:xfrm>
          <a:prstGeom prst="ellipse">
            <a:avLst/>
          </a:prstGeom>
        </p:spPr>
      </p:pic>
      <p:pic>
        <p:nvPicPr>
          <p:cNvPr id="16" name="Picture 15" descr="A black sign with white text&#10;&#10;Description automatically generated">
            <a:extLst>
              <a:ext uri="{FF2B5EF4-FFF2-40B4-BE49-F238E27FC236}">
                <a16:creationId xmlns:a16="http://schemas.microsoft.com/office/drawing/2014/main" id="{4F84593F-A4FF-2240-B209-DAE561653D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33703" y="1333499"/>
            <a:ext cx="1409700" cy="508000"/>
          </a:xfrm>
          <a:prstGeom prst="rect">
            <a:avLst/>
          </a:prstGeom>
        </p:spPr>
      </p:pic>
      <p:pic>
        <p:nvPicPr>
          <p:cNvPr id="18" name="Picture 17" descr="A close up of a sign&#10;&#10;Description automatically generated">
            <a:extLst>
              <a:ext uri="{FF2B5EF4-FFF2-40B4-BE49-F238E27FC236}">
                <a16:creationId xmlns:a16="http://schemas.microsoft.com/office/drawing/2014/main" id="{4809C944-35D0-1C4C-A4F0-C8A001AB5E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82003" y="2507567"/>
            <a:ext cx="1409700" cy="508000"/>
          </a:xfrm>
          <a:prstGeom prst="rect">
            <a:avLst/>
          </a:prstGeom>
        </p:spPr>
      </p:pic>
      <p:pic>
        <p:nvPicPr>
          <p:cNvPr id="20" name="Picture 19" descr="A close up of a sign&#10;&#10;Description automatically generated">
            <a:extLst>
              <a:ext uri="{FF2B5EF4-FFF2-40B4-BE49-F238E27FC236}">
                <a16:creationId xmlns:a16="http://schemas.microsoft.com/office/drawing/2014/main" id="{1F85C87D-843A-B04E-AF76-B3F7665A31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90421" y="2234517"/>
            <a:ext cx="1460500" cy="546100"/>
          </a:xfrm>
          <a:prstGeom prst="rect">
            <a:avLst/>
          </a:prstGeom>
        </p:spPr>
      </p:pic>
      <p:pic>
        <p:nvPicPr>
          <p:cNvPr id="22" name="Picture 21" descr="A close up of a sign&#10;&#10;Description automatically generated">
            <a:extLst>
              <a:ext uri="{FF2B5EF4-FFF2-40B4-BE49-F238E27FC236}">
                <a16:creationId xmlns:a16="http://schemas.microsoft.com/office/drawing/2014/main" id="{E2BCA54F-8AF6-D44A-97C6-2DE058090A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10800" y="3757835"/>
            <a:ext cx="1422400" cy="533400"/>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F881D6CA-7536-004A-B09D-3C5578E335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00303" y="4546144"/>
            <a:ext cx="1295400" cy="571500"/>
          </a:xfrm>
          <a:prstGeom prst="rect">
            <a:avLst/>
          </a:prstGeom>
        </p:spPr>
      </p:pic>
      <p:pic>
        <p:nvPicPr>
          <p:cNvPr id="26" name="Picture 25" descr="A picture containing red&#10;&#10;Description automatically generated">
            <a:extLst>
              <a:ext uri="{FF2B5EF4-FFF2-40B4-BE49-F238E27FC236}">
                <a16:creationId xmlns:a16="http://schemas.microsoft.com/office/drawing/2014/main" id="{3BE653D3-5493-794B-8884-91898E1AEB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95603" y="5117644"/>
            <a:ext cx="1333500" cy="469900"/>
          </a:xfrm>
          <a:prstGeom prst="rect">
            <a:avLst/>
          </a:prstGeom>
        </p:spPr>
      </p:pic>
      <p:sp>
        <p:nvSpPr>
          <p:cNvPr id="27" name="TextBox 13">
            <a:extLst>
              <a:ext uri="{FF2B5EF4-FFF2-40B4-BE49-F238E27FC236}">
                <a16:creationId xmlns:a16="http://schemas.microsoft.com/office/drawing/2014/main" id="{505AF15B-2380-4D41-A2DC-B533F7A70463}"/>
              </a:ext>
            </a:extLst>
          </p:cNvPr>
          <p:cNvSpPr txBox="1"/>
          <p:nvPr/>
        </p:nvSpPr>
        <p:spPr>
          <a:xfrm>
            <a:off x="441048" y="7549014"/>
            <a:ext cx="17405903" cy="1808700"/>
          </a:xfrm>
          <a:prstGeom prst="rect">
            <a:avLst/>
          </a:prstGeom>
        </p:spPr>
        <p:txBody>
          <a:bodyPr wrap="square" lIns="0" tIns="0" rIns="0" bIns="0" rtlCol="0" anchor="t">
            <a:spAutoFit/>
          </a:bodyPr>
          <a:lstStyle/>
          <a:p>
            <a:pPr algn="ctr">
              <a:lnSpc>
                <a:spcPts val="7280"/>
              </a:lnSpc>
              <a:spcBef>
                <a:spcPct val="0"/>
              </a:spcBef>
            </a:pPr>
            <a:r>
              <a:rPr lang="en-US" sz="3600" dirty="0">
                <a:solidFill>
                  <a:srgbClr val="C45757"/>
                </a:solidFill>
                <a:latin typeface="Cooper Hewitt Heavy"/>
              </a:rPr>
              <a:t>US is right now the country with more confirmed cases. </a:t>
            </a:r>
            <a:br>
              <a:rPr lang="en-US" sz="3600" dirty="0">
                <a:solidFill>
                  <a:srgbClr val="000000"/>
                </a:solidFill>
                <a:latin typeface="Cooper Hewitt"/>
              </a:rPr>
            </a:br>
            <a:r>
              <a:rPr lang="en-US" sz="3600" dirty="0">
                <a:solidFill>
                  <a:srgbClr val="000000"/>
                </a:solidFill>
                <a:latin typeface="Cooper Hewitt"/>
              </a:rPr>
              <a:t> 396,223 specifically, supposing  34.3% of the total cases</a:t>
            </a:r>
            <a:r>
              <a:rPr lang="en-US" sz="4800" dirty="0">
                <a:solidFill>
                  <a:srgbClr val="000000"/>
                </a:solidFill>
                <a:latin typeface="Cooper Hewitt"/>
              </a:rPr>
              <a:t>. </a:t>
            </a:r>
          </a:p>
        </p:txBody>
      </p:sp>
    </p:spTree>
    <p:extLst>
      <p:ext uri="{BB962C8B-B14F-4D97-AF65-F5344CB8AC3E}">
        <p14:creationId xmlns:p14="http://schemas.microsoft.com/office/powerpoint/2010/main" val="2715483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25390</TotalTime>
  <Words>3602</Words>
  <Application>Microsoft Macintosh PowerPoint</Application>
  <PresentationFormat>Custom</PresentationFormat>
  <Paragraphs>349</Paragraphs>
  <Slides>41</Slides>
  <Notes>41</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Cooper Hewitt Heavy</vt:lpstr>
      <vt:lpstr>Cooper Hewitt</vt:lpstr>
      <vt:lpstr>medium-content-serif-font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Fun Video Presentation</dc:title>
  <cp:lastModifiedBy>Carlos Escura Forcada</cp:lastModifiedBy>
  <cp:revision>115</cp:revision>
  <dcterms:created xsi:type="dcterms:W3CDTF">2006-08-16T00:00:00Z</dcterms:created>
  <dcterms:modified xsi:type="dcterms:W3CDTF">2020-04-27T10:27:50Z</dcterms:modified>
  <dc:identifier>DAD3u8SVtyM</dc:identifier>
</cp:coreProperties>
</file>